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9" r:id="rId3"/>
    <p:sldId id="280" r:id="rId4"/>
    <p:sldId id="277" r:id="rId5"/>
    <p:sldId id="28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A312D-5B9B-4013-9038-6446510523F3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C96BB-5FF0-485A-BFA0-427B46973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793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600" kern="12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862F60-9D20-4029-9F77-B90418D5C08E}" type="slidenum">
              <a:rPr lang="en-US" altLang="en-US" smtClean="0"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3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885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49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25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348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97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40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25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90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38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649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30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90514-4D0E-43BE-AE8B-B1148CFE1CF4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80623-D29D-4BB8-8847-DDBBE2859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23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0096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1905" y="0"/>
            <a:ext cx="12192000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8" name="直接连接符 27"/>
          <p:cNvCxnSpPr/>
          <p:nvPr/>
        </p:nvCxnSpPr>
        <p:spPr>
          <a:xfrm>
            <a:off x="2042795" y="2581910"/>
            <a:ext cx="8307070" cy="21590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64690" y="3928110"/>
            <a:ext cx="8374380" cy="0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889125" y="2963009"/>
            <a:ext cx="8460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2024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年跟拍机器人研究计划</a:t>
            </a:r>
            <a:endParaRPr lang="zh-CN" altLang="zh-CN" sz="36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64690" y="4264660"/>
            <a:ext cx="83743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汇报人</a:t>
            </a:r>
            <a:r>
              <a:rPr lang="zh-CN" altLang="en-US" sz="20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：张迪</a:t>
            </a:r>
            <a:endParaRPr lang="zh-CN" altLang="en-US" sz="2000" b="1" dirty="0">
              <a:ln w="18415" cmpd="sng">
                <a:noFill/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0</a:t>
            </a:r>
            <a:r>
              <a:rPr lang="zh-CN" altLang="zh-CN" sz="20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</a:t>
            </a:r>
            <a:r>
              <a:rPr lang="zh-CN" altLang="en-US" sz="20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四</a:t>
            </a:r>
            <a:r>
              <a:rPr lang="zh-CN" altLang="zh-CN" sz="20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年</a:t>
            </a:r>
            <a:r>
              <a:rPr lang="zh-CN" altLang="en-US" sz="20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三</a:t>
            </a:r>
            <a:r>
              <a:rPr lang="zh-CN" altLang="zh-CN" sz="20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月</a:t>
            </a:r>
            <a:r>
              <a:rPr lang="zh-CN" altLang="en-US" sz="20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三日</a:t>
            </a:r>
            <a:endParaRPr lang="zh-CN" altLang="zh-CN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833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一</a:t>
            </a:r>
            <a:r>
              <a:rPr lang="zh-CN" altLang="zh-CN" dirty="0" smtClean="0"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altLang="en-US" dirty="0" smtClean="0">
                <a:latin typeface="黑体" panose="02010609060101010101" charset="-122"/>
                <a:ea typeface="黑体" panose="02010609060101010101" charset="-122"/>
              </a:rPr>
              <a:t>直播跟拍机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器</a:t>
            </a:r>
            <a:r>
              <a:rPr lang="zh-CN" altLang="en-US" dirty="0" smtClean="0">
                <a:latin typeface="黑体" panose="02010609060101010101" charset="-122"/>
                <a:ea typeface="黑体" panose="02010609060101010101" charset="-122"/>
              </a:rPr>
              <a:t>人功能说明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106455"/>
              </p:ext>
            </p:extLst>
          </p:nvPr>
        </p:nvGraphicFramePr>
        <p:xfrm>
          <a:off x="522514" y="1664068"/>
          <a:ext cx="11216640" cy="3910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012"/>
                <a:gridCol w="6008774"/>
                <a:gridCol w="3198958"/>
                <a:gridCol w="1590896"/>
              </a:tblGrid>
              <a:tr h="609169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主要功能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拟采用技术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预计成本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7093"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三轴跟拍，自动锁定人脸至画面中央，</a:t>
                      </a:r>
                      <a:endParaRPr lang="en-US" altLang="zh-CN" sz="24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不受小车移动的影响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跟拍云台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220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70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360°</a:t>
                      </a:r>
                      <a:r>
                        <a:rPr lang="zh-CN" altLang="zh-CN" sz="2400" dirty="0" smtClean="0">
                          <a:latin typeface="+mn-ea"/>
                          <a:ea typeface="+mn-ea"/>
                        </a:rPr>
                        <a:t>全向检测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、</a:t>
                      </a:r>
                      <a:r>
                        <a:rPr lang="zh-CN" altLang="zh-CN" sz="2400" dirty="0" smtClean="0">
                          <a:latin typeface="+mn-ea"/>
                          <a:ea typeface="+mn-ea"/>
                        </a:rPr>
                        <a:t>变速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行进、</a:t>
                      </a:r>
                      <a:r>
                        <a:rPr lang="zh-CN" altLang="zh-CN" sz="2400" dirty="0" smtClean="0">
                          <a:latin typeface="+mn-ea"/>
                          <a:ea typeface="+mn-ea"/>
                        </a:rPr>
                        <a:t>变速转向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、</a:t>
                      </a:r>
                      <a:endParaRPr lang="en-US" altLang="zh-CN" sz="24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400" dirty="0" smtClean="0">
                          <a:latin typeface="+mn-ea"/>
                          <a:ea typeface="+mn-ea"/>
                        </a:rPr>
                        <a:t>距离保持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UWB</a:t>
                      </a: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定位、小车</a:t>
                      </a:r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PID</a:t>
                      </a: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控制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2500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669"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实时检测、优先避障、紧急避障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双目摄像头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6871"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超声避障、热成像避障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超声测距模块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81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一</a:t>
            </a:r>
            <a:r>
              <a:rPr lang="zh-CN" altLang="zh-CN" dirty="0" smtClean="0"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altLang="en-US" dirty="0" smtClean="0">
                <a:latin typeface="黑体" panose="02010609060101010101" charset="-122"/>
                <a:ea typeface="黑体" panose="02010609060101010101" charset="-122"/>
              </a:rPr>
              <a:t>直播跟拍机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器</a:t>
            </a:r>
            <a:r>
              <a:rPr lang="zh-CN" altLang="en-US" dirty="0" smtClean="0">
                <a:latin typeface="黑体" panose="02010609060101010101" charset="-122"/>
                <a:ea typeface="黑体" panose="02010609060101010101" charset="-122"/>
              </a:rPr>
              <a:t>人功能说明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434617"/>
              </p:ext>
            </p:extLst>
          </p:nvPr>
        </p:nvGraphicFramePr>
        <p:xfrm>
          <a:off x="572756" y="1390005"/>
          <a:ext cx="11216640" cy="4523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012"/>
                <a:gridCol w="6008774"/>
                <a:gridCol w="3198958"/>
                <a:gridCol w="1590896"/>
              </a:tblGrid>
              <a:tr h="434698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特色功能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拟采用技术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预计成本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709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高底盘，遇到较小障碍物（</a:t>
                      </a:r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30cm*30cm</a:t>
                      </a: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以内）可进行灵活越障。</a:t>
                      </a:r>
                      <a:endParaRPr lang="en-US" altLang="zh-CN" sz="200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小车</a:t>
                      </a: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PID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控制、双目摄像头、超声测距模块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07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根据主播设定的需求，可拍脸、上半身、全身等。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双目摄像头、</a:t>
                      </a: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UWB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定位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2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识别具体场景，并语音提示可能有危险的场景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双目摄像头、语音模块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7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夜间自动补光，辅助避障相机正常工作。</a:t>
                      </a:r>
                      <a:endParaRPr lang="en-US" altLang="zh-CN" sz="200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光敏开关、白光灯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61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手机投屏、多平台直播、专业补光、</a:t>
                      </a:r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UWB</a:t>
                      </a: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标签集成手机壳。</a:t>
                      </a:r>
                      <a:endParaRPr lang="en-US" altLang="zh-CN" sz="200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大屏显示器、多手机支架、补光灯，</a:t>
                      </a:r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UWB</a:t>
                      </a: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标签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1000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0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防推倒等自我保护功能。</a:t>
                      </a:r>
                      <a:endParaRPr lang="en-US" altLang="zh-CN" sz="200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八字轮、双轮平衡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6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4422455" y="3477769"/>
            <a:ext cx="876744" cy="34651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同心圆 1"/>
          <p:cNvSpPr/>
          <p:nvPr/>
        </p:nvSpPr>
        <p:spPr>
          <a:xfrm>
            <a:off x="4000168" y="5908027"/>
            <a:ext cx="404261" cy="404261"/>
          </a:xfrm>
          <a:prstGeom prst="don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同心圆 2"/>
          <p:cNvSpPr/>
          <p:nvPr/>
        </p:nvSpPr>
        <p:spPr>
          <a:xfrm>
            <a:off x="5120710" y="5908027"/>
            <a:ext cx="404261" cy="404261"/>
          </a:xfrm>
          <a:prstGeom prst="don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立方体 3"/>
          <p:cNvSpPr/>
          <p:nvPr/>
        </p:nvSpPr>
        <p:spPr>
          <a:xfrm>
            <a:off x="3543770" y="5354576"/>
            <a:ext cx="2213811" cy="856648"/>
          </a:xfrm>
          <a:prstGeom prst="cub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同心圆 4"/>
          <p:cNvSpPr/>
          <p:nvPr/>
        </p:nvSpPr>
        <p:spPr>
          <a:xfrm>
            <a:off x="3803653" y="6009093"/>
            <a:ext cx="404261" cy="404261"/>
          </a:xfrm>
          <a:prstGeom prst="don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4860827" y="6009092"/>
            <a:ext cx="404261" cy="404261"/>
          </a:xfrm>
          <a:prstGeom prst="don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圆柱形 6"/>
          <p:cNvSpPr/>
          <p:nvPr/>
        </p:nvSpPr>
        <p:spPr>
          <a:xfrm>
            <a:off x="4520733" y="2486247"/>
            <a:ext cx="101067" cy="2974207"/>
          </a:xfrm>
          <a:prstGeom prst="can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斜纹 7"/>
          <p:cNvSpPr/>
          <p:nvPr/>
        </p:nvSpPr>
        <p:spPr>
          <a:xfrm rot="10800000">
            <a:off x="4333042" y="4979189"/>
            <a:ext cx="186890" cy="481264"/>
          </a:xfrm>
          <a:prstGeom prst="diagStrip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斜纹 8"/>
          <p:cNvSpPr/>
          <p:nvPr/>
        </p:nvSpPr>
        <p:spPr>
          <a:xfrm rot="10800000" flipH="1">
            <a:off x="4627413" y="4979189"/>
            <a:ext cx="168399" cy="481265"/>
          </a:xfrm>
          <a:prstGeom prst="diagStrip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圆柱形 9"/>
          <p:cNvSpPr/>
          <p:nvPr/>
        </p:nvSpPr>
        <p:spPr>
          <a:xfrm>
            <a:off x="4333041" y="1980833"/>
            <a:ext cx="462771" cy="539282"/>
          </a:xfrm>
          <a:prstGeom prst="can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棱台 10"/>
          <p:cNvSpPr/>
          <p:nvPr/>
        </p:nvSpPr>
        <p:spPr>
          <a:xfrm>
            <a:off x="4429115" y="1598406"/>
            <a:ext cx="242037" cy="440268"/>
          </a:xfrm>
          <a:prstGeom prst="bevel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797725" y="3543714"/>
            <a:ext cx="97858" cy="891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933191" y="3569110"/>
            <a:ext cx="97858" cy="891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840060" y="3639071"/>
            <a:ext cx="97858" cy="8912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棱台 14"/>
          <p:cNvSpPr/>
          <p:nvPr/>
        </p:nvSpPr>
        <p:spPr>
          <a:xfrm>
            <a:off x="7169265" y="2415301"/>
            <a:ext cx="110066" cy="287866"/>
          </a:xfrm>
          <a:prstGeom prst="bevel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682532" y="5354576"/>
            <a:ext cx="1601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跟随小车</a:t>
            </a:r>
            <a:endParaRPr lang="en-US" altLang="zh-CN" dirty="0" smtClean="0"/>
          </a:p>
          <a:p>
            <a:r>
              <a:rPr lang="zh-CN" altLang="en-US" dirty="0" smtClean="0"/>
              <a:t>（中空，待越障功能实现）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261694" y="2189903"/>
            <a:ext cx="1165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跟拍云台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4656535" y="2938277"/>
            <a:ext cx="1165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UWB</a:t>
            </a:r>
            <a:r>
              <a:rPr lang="zh-CN" altLang="en-US" dirty="0" smtClean="0"/>
              <a:t>基站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7279330" y="2236069"/>
            <a:ext cx="2509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UWB</a:t>
            </a:r>
            <a:r>
              <a:rPr lang="zh-CN" altLang="en-US" dirty="0"/>
              <a:t>标</a:t>
            </a:r>
            <a:r>
              <a:rPr lang="zh-CN" altLang="en-US" dirty="0" smtClean="0"/>
              <a:t>签（轻量化设计后，集成于手机壳上）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4650675" y="1615915"/>
            <a:ext cx="65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手机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5120239" y="3429868"/>
            <a:ext cx="124793" cy="20026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143256" y="3463153"/>
            <a:ext cx="78757" cy="13369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374413" y="3327734"/>
            <a:ext cx="1165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避障相机</a:t>
            </a:r>
            <a:endParaRPr lang="zh-CN" altLang="en-US" dirty="0"/>
          </a:p>
        </p:txBody>
      </p:sp>
      <p:sp>
        <p:nvSpPr>
          <p:cNvPr id="24" name="椭圆 23"/>
          <p:cNvSpPr/>
          <p:nvPr/>
        </p:nvSpPr>
        <p:spPr>
          <a:xfrm>
            <a:off x="5180930" y="3685352"/>
            <a:ext cx="45719" cy="8180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0" cap="sq" cmpd="thinThick" algn="ctr">
            <a:noFill/>
            <a:prstDash val="solid"/>
            <a:miter lim="800000"/>
            <a:headEnd type="none" w="lg" len="lg"/>
            <a:tailEnd type="triangle" w="sm" len="sm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265887" y="3656520"/>
            <a:ext cx="45719" cy="8180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0" cap="sq" cmpd="thinThick" algn="ctr">
            <a:noFill/>
            <a:prstDash val="solid"/>
            <a:miter lim="800000"/>
            <a:headEnd type="none" w="lg" len="lg"/>
            <a:tailEnd type="triangle" w="sm" len="sm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31049" y="3783624"/>
            <a:ext cx="126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超声避障</a:t>
            </a:r>
            <a:endParaRPr lang="zh-CN" altLang="en-US" dirty="0"/>
          </a:p>
        </p:txBody>
      </p:sp>
      <p:sp>
        <p:nvSpPr>
          <p:cNvPr id="28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>
                <a:latin typeface="黑体" panose="02010609060101010101" charset="-122"/>
                <a:ea typeface="黑体" panose="02010609060101010101" charset="-122"/>
              </a:rPr>
              <a:t>一、跟拍机器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人（一代）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272639" y="3437890"/>
            <a:ext cx="124793" cy="20026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295656" y="3471175"/>
            <a:ext cx="78757" cy="13369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同心圆 33"/>
          <p:cNvSpPr/>
          <p:nvPr/>
        </p:nvSpPr>
        <p:spPr>
          <a:xfrm>
            <a:off x="4197192" y="3081570"/>
            <a:ext cx="268509" cy="619066"/>
          </a:xfrm>
          <a:prstGeom prst="don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373041" y="3249824"/>
            <a:ext cx="1165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补光灯</a:t>
            </a:r>
          </a:p>
        </p:txBody>
      </p:sp>
      <p:sp>
        <p:nvSpPr>
          <p:cNvPr id="27" name="平行四边形 26"/>
          <p:cNvSpPr/>
          <p:nvPr/>
        </p:nvSpPr>
        <p:spPr>
          <a:xfrm rot="8185468">
            <a:off x="5446290" y="5717393"/>
            <a:ext cx="419431" cy="318786"/>
          </a:xfrm>
          <a:custGeom>
            <a:avLst/>
            <a:gdLst>
              <a:gd name="connsiteX0" fmla="*/ 0 w 184325"/>
              <a:gd name="connsiteY0" fmla="*/ 349573 h 349573"/>
              <a:gd name="connsiteX1" fmla="*/ 82517 w 184325"/>
              <a:gd name="connsiteY1" fmla="*/ 0 h 349573"/>
              <a:gd name="connsiteX2" fmla="*/ 184325 w 184325"/>
              <a:gd name="connsiteY2" fmla="*/ 0 h 349573"/>
              <a:gd name="connsiteX3" fmla="*/ 101808 w 184325"/>
              <a:gd name="connsiteY3" fmla="*/ 349573 h 349573"/>
              <a:gd name="connsiteX4" fmla="*/ 0 w 184325"/>
              <a:gd name="connsiteY4" fmla="*/ 349573 h 349573"/>
              <a:gd name="connsiteX0" fmla="*/ 0 w 385682"/>
              <a:gd name="connsiteY0" fmla="*/ 312472 h 349573"/>
              <a:gd name="connsiteX1" fmla="*/ 283874 w 385682"/>
              <a:gd name="connsiteY1" fmla="*/ 0 h 349573"/>
              <a:gd name="connsiteX2" fmla="*/ 385682 w 385682"/>
              <a:gd name="connsiteY2" fmla="*/ 0 h 349573"/>
              <a:gd name="connsiteX3" fmla="*/ 303165 w 385682"/>
              <a:gd name="connsiteY3" fmla="*/ 349573 h 349573"/>
              <a:gd name="connsiteX4" fmla="*/ 0 w 385682"/>
              <a:gd name="connsiteY4" fmla="*/ 312472 h 349573"/>
              <a:gd name="connsiteX0" fmla="*/ 0 w 385682"/>
              <a:gd name="connsiteY0" fmla="*/ 312472 h 312472"/>
              <a:gd name="connsiteX1" fmla="*/ 283874 w 385682"/>
              <a:gd name="connsiteY1" fmla="*/ 0 h 312472"/>
              <a:gd name="connsiteX2" fmla="*/ 385682 w 385682"/>
              <a:gd name="connsiteY2" fmla="*/ 0 h 312472"/>
              <a:gd name="connsiteX3" fmla="*/ 106650 w 385682"/>
              <a:gd name="connsiteY3" fmla="*/ 303930 h 312472"/>
              <a:gd name="connsiteX4" fmla="*/ 0 w 385682"/>
              <a:gd name="connsiteY4" fmla="*/ 312472 h 312472"/>
              <a:gd name="connsiteX0" fmla="*/ 0 w 387239"/>
              <a:gd name="connsiteY0" fmla="*/ 317564 h 317564"/>
              <a:gd name="connsiteX1" fmla="*/ 283874 w 387239"/>
              <a:gd name="connsiteY1" fmla="*/ 5092 h 317564"/>
              <a:gd name="connsiteX2" fmla="*/ 387239 w 387239"/>
              <a:gd name="connsiteY2" fmla="*/ 0 h 317564"/>
              <a:gd name="connsiteX3" fmla="*/ 106650 w 387239"/>
              <a:gd name="connsiteY3" fmla="*/ 309022 h 317564"/>
              <a:gd name="connsiteX4" fmla="*/ 0 w 387239"/>
              <a:gd name="connsiteY4" fmla="*/ 317564 h 317564"/>
              <a:gd name="connsiteX0" fmla="*/ 0 w 387239"/>
              <a:gd name="connsiteY0" fmla="*/ 317564 h 323878"/>
              <a:gd name="connsiteX1" fmla="*/ 283874 w 387239"/>
              <a:gd name="connsiteY1" fmla="*/ 5092 h 323878"/>
              <a:gd name="connsiteX2" fmla="*/ 387239 w 387239"/>
              <a:gd name="connsiteY2" fmla="*/ 0 h 323878"/>
              <a:gd name="connsiteX3" fmla="*/ 118810 w 387239"/>
              <a:gd name="connsiteY3" fmla="*/ 323878 h 323878"/>
              <a:gd name="connsiteX4" fmla="*/ 0 w 387239"/>
              <a:gd name="connsiteY4" fmla="*/ 317564 h 323878"/>
              <a:gd name="connsiteX0" fmla="*/ 0 w 424188"/>
              <a:gd name="connsiteY0" fmla="*/ 321851 h 328165"/>
              <a:gd name="connsiteX1" fmla="*/ 283874 w 424188"/>
              <a:gd name="connsiteY1" fmla="*/ 9379 h 328165"/>
              <a:gd name="connsiteX2" fmla="*/ 424188 w 424188"/>
              <a:gd name="connsiteY2" fmla="*/ 0 h 328165"/>
              <a:gd name="connsiteX3" fmla="*/ 118810 w 424188"/>
              <a:gd name="connsiteY3" fmla="*/ 328165 h 328165"/>
              <a:gd name="connsiteX4" fmla="*/ 0 w 424188"/>
              <a:gd name="connsiteY4" fmla="*/ 321851 h 328165"/>
              <a:gd name="connsiteX0" fmla="*/ 0 w 419431"/>
              <a:gd name="connsiteY0" fmla="*/ 312472 h 318786"/>
              <a:gd name="connsiteX1" fmla="*/ 283874 w 419431"/>
              <a:gd name="connsiteY1" fmla="*/ 0 h 318786"/>
              <a:gd name="connsiteX2" fmla="*/ 419431 w 419431"/>
              <a:gd name="connsiteY2" fmla="*/ 2529 h 318786"/>
              <a:gd name="connsiteX3" fmla="*/ 118810 w 419431"/>
              <a:gd name="connsiteY3" fmla="*/ 318786 h 318786"/>
              <a:gd name="connsiteX4" fmla="*/ 0 w 419431"/>
              <a:gd name="connsiteY4" fmla="*/ 312472 h 31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431" h="318786">
                <a:moveTo>
                  <a:pt x="0" y="312472"/>
                </a:moveTo>
                <a:lnTo>
                  <a:pt x="283874" y="0"/>
                </a:lnTo>
                <a:lnTo>
                  <a:pt x="419431" y="2529"/>
                </a:lnTo>
                <a:lnTo>
                  <a:pt x="118810" y="318786"/>
                </a:lnTo>
                <a:lnTo>
                  <a:pt x="0" y="312472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243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>
            <p:custDataLst>
              <p:tags r:id="rId1"/>
            </p:custDataLst>
          </p:nvPr>
        </p:nvCxnSpPr>
        <p:spPr>
          <a:xfrm flipV="1">
            <a:off x="717550" y="3805555"/>
            <a:ext cx="10377170" cy="4445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827405" y="1424305"/>
            <a:ext cx="0" cy="2381885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827404" y="1358900"/>
            <a:ext cx="1750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2024-04-30</a:t>
            </a:r>
            <a:endParaRPr lang="en-US" altLang="zh-CN" sz="2000" dirty="0">
              <a:latin typeface="+mn-ea"/>
            </a:endParaRPr>
          </a:p>
        </p:txBody>
      </p: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 flipH="1">
            <a:off x="2124075" y="3865880"/>
            <a:ext cx="635" cy="191770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965471" y="2139740"/>
            <a:ext cx="2181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一代机制作（覆盖主要功能）</a:t>
            </a:r>
            <a:endParaRPr lang="zh-CN" altLang="en-US" sz="1000" dirty="0"/>
          </a:p>
        </p:txBody>
      </p:sp>
      <p:cxnSp>
        <p:nvCxnSpPr>
          <p:cNvPr id="9" name="直接连接符 8"/>
          <p:cNvCxnSpPr/>
          <p:nvPr>
            <p:custDataLst>
              <p:tags r:id="rId6"/>
            </p:custDataLst>
          </p:nvPr>
        </p:nvCxnSpPr>
        <p:spPr>
          <a:xfrm>
            <a:off x="3884798" y="1429067"/>
            <a:ext cx="0" cy="2381885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>
            <a:off x="5464810" y="3817620"/>
            <a:ext cx="1270" cy="1795145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8"/>
            </p:custDataLst>
          </p:nvPr>
        </p:nvCxnSpPr>
        <p:spPr>
          <a:xfrm>
            <a:off x="7044642" y="1446530"/>
            <a:ext cx="0" cy="2381885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9"/>
            </p:custDataLst>
          </p:nvPr>
        </p:nvCxnSpPr>
        <p:spPr>
          <a:xfrm>
            <a:off x="8550910" y="3806190"/>
            <a:ext cx="8255" cy="1718945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>
                <a:latin typeface="黑体" panose="02010609060101010101" charset="-122"/>
                <a:ea typeface="黑体" panose="02010609060101010101" charset="-122"/>
              </a:rPr>
              <a:t>二</a:t>
            </a:r>
            <a:r>
              <a:rPr lang="zh-CN" altLang="zh-CN" dirty="0" smtClean="0"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时间</a:t>
            </a:r>
            <a:r>
              <a:rPr lang="zh-CN" altLang="en-US" dirty="0" smtClean="0">
                <a:latin typeface="黑体" panose="02010609060101010101" charset="-122"/>
                <a:ea typeface="黑体" panose="02010609060101010101" charset="-122"/>
              </a:rPr>
              <a:t>规划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2270760" y="5232854"/>
            <a:ext cx="1750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2024-05-10</a:t>
            </a:r>
            <a:endParaRPr lang="en-US" altLang="zh-CN" sz="2000" dirty="0">
              <a:latin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11"/>
            </p:custDataLst>
          </p:nvPr>
        </p:nvSpPr>
        <p:spPr>
          <a:xfrm>
            <a:off x="2205309" y="4222690"/>
            <a:ext cx="2181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越障功能</a:t>
            </a:r>
            <a:endParaRPr lang="zh-CN" altLang="en-US" sz="1000" dirty="0"/>
          </a:p>
        </p:txBody>
      </p:sp>
      <p:sp>
        <p:nvSpPr>
          <p:cNvPr id="27" name="文本框 26"/>
          <p:cNvSpPr txBox="1"/>
          <p:nvPr>
            <p:custDataLst>
              <p:tags r:id="rId12"/>
            </p:custDataLst>
          </p:nvPr>
        </p:nvSpPr>
        <p:spPr>
          <a:xfrm>
            <a:off x="3967333" y="1359852"/>
            <a:ext cx="1750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2024-06-30</a:t>
            </a:r>
            <a:endParaRPr lang="en-US" altLang="zh-CN" sz="2000" dirty="0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3994654" y="2145396"/>
            <a:ext cx="1677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场景识别</a:t>
            </a:r>
            <a:endParaRPr lang="zh-CN" altLang="en-US" sz="1000" dirty="0"/>
          </a:p>
        </p:txBody>
      </p:sp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5843270" y="5282293"/>
            <a:ext cx="1750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2024-07-10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5777819" y="4272129"/>
            <a:ext cx="2181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自动补光</a:t>
            </a:r>
            <a:endParaRPr lang="zh-CN" altLang="en-US" sz="1000" dirty="0"/>
          </a:p>
        </p:txBody>
      </p:sp>
      <p:sp>
        <p:nvSpPr>
          <p:cNvPr id="31" name="文本框 30"/>
          <p:cNvSpPr txBox="1"/>
          <p:nvPr>
            <p:custDataLst>
              <p:tags r:id="rId16"/>
            </p:custDataLst>
          </p:nvPr>
        </p:nvSpPr>
        <p:spPr>
          <a:xfrm>
            <a:off x="7154498" y="1354196"/>
            <a:ext cx="1750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2024-07-30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17"/>
            </p:custDataLst>
          </p:nvPr>
        </p:nvSpPr>
        <p:spPr>
          <a:xfrm>
            <a:off x="7125622" y="2139740"/>
            <a:ext cx="1967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UWB</a:t>
            </a:r>
            <a:r>
              <a:rPr lang="zh-CN" altLang="en-US" sz="2000" dirty="0" smtClean="0"/>
              <a:t>集成标签（手机壳上）</a:t>
            </a:r>
            <a:endParaRPr lang="zh-CN" altLang="en-US" sz="1000" dirty="0"/>
          </a:p>
        </p:txBody>
      </p:sp>
      <p:sp>
        <p:nvSpPr>
          <p:cNvPr id="33" name="文本框 32"/>
          <p:cNvSpPr txBox="1"/>
          <p:nvPr>
            <p:custDataLst>
              <p:tags r:id="rId18"/>
            </p:custDataLst>
          </p:nvPr>
        </p:nvSpPr>
        <p:spPr>
          <a:xfrm>
            <a:off x="9092835" y="5282293"/>
            <a:ext cx="1750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2024-08-30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9027384" y="4272129"/>
            <a:ext cx="2181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防推倒功能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803056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2042</TotalTime>
  <Words>340</Words>
  <Application>Microsoft Office PowerPoint</Application>
  <PresentationFormat>宽屏</PresentationFormat>
  <Paragraphs>77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等线</vt:lpstr>
      <vt:lpstr>黑体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张笛</dc:creator>
  <cp:lastModifiedBy>Windows 用户</cp:lastModifiedBy>
  <cp:revision>64</cp:revision>
  <dcterms:created xsi:type="dcterms:W3CDTF">2024-01-28T14:19:44Z</dcterms:created>
  <dcterms:modified xsi:type="dcterms:W3CDTF">2024-03-29T12:38:47Z</dcterms:modified>
</cp:coreProperties>
</file>