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</p:sldIdLst>
  <p:sldSz cx="18000663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E4ED"/>
    <a:srgbClr val="B3B4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39" autoAdjust="0"/>
    <p:restoredTop sz="94660"/>
  </p:normalViewPr>
  <p:slideViewPr>
    <p:cSldViewPr snapToGrid="0">
      <p:cViewPr varScale="1">
        <p:scale>
          <a:sx n="70" d="100"/>
          <a:sy n="70" d="100"/>
        </p:scale>
        <p:origin x="104" y="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50083" y="1767462"/>
            <a:ext cx="13500497" cy="3759917"/>
          </a:xfrm>
        </p:spPr>
        <p:txBody>
          <a:bodyPr anchor="b"/>
          <a:lstStyle>
            <a:lvl1pPr algn="ctr">
              <a:defRPr sz="8858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50083" y="5672376"/>
            <a:ext cx="13500497" cy="2607442"/>
          </a:xfrm>
        </p:spPr>
        <p:txBody>
          <a:bodyPr/>
          <a:lstStyle>
            <a:lvl1pPr marL="0" indent="0" algn="ctr">
              <a:buNone/>
              <a:defRPr sz="3543"/>
            </a:lvl1pPr>
            <a:lvl2pPr marL="675010" indent="0" algn="ctr">
              <a:buNone/>
              <a:defRPr sz="2953"/>
            </a:lvl2pPr>
            <a:lvl3pPr marL="1350020" indent="0" algn="ctr">
              <a:buNone/>
              <a:defRPr sz="2658"/>
            </a:lvl3pPr>
            <a:lvl4pPr marL="2025030" indent="0" algn="ctr">
              <a:buNone/>
              <a:defRPr sz="2362"/>
            </a:lvl4pPr>
            <a:lvl5pPr marL="2700040" indent="0" algn="ctr">
              <a:buNone/>
              <a:defRPr sz="2362"/>
            </a:lvl5pPr>
            <a:lvl6pPr marL="3375050" indent="0" algn="ctr">
              <a:buNone/>
              <a:defRPr sz="2362"/>
            </a:lvl6pPr>
            <a:lvl7pPr marL="4050060" indent="0" algn="ctr">
              <a:buNone/>
              <a:defRPr sz="2362"/>
            </a:lvl7pPr>
            <a:lvl8pPr marL="4725071" indent="0" algn="ctr">
              <a:buNone/>
              <a:defRPr sz="2362"/>
            </a:lvl8pPr>
            <a:lvl9pPr marL="5400081" indent="0" algn="ctr">
              <a:buNone/>
              <a:defRPr sz="2362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01A32-E704-49F2-B90A-B2B507B4DCE0}" type="datetimeFigureOut">
              <a:rPr lang="zh-CN" altLang="en-US" smtClean="0"/>
              <a:t>2024/9/5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D3329-38BD-4DE2-B655-65BE27AD8D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1192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01A32-E704-49F2-B90A-B2B507B4DCE0}" type="datetimeFigureOut">
              <a:rPr lang="zh-CN" altLang="en-US" smtClean="0"/>
              <a:t>2024/9/5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D3329-38BD-4DE2-B655-65BE27AD8D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97388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8170" y="2692442"/>
            <a:ext cx="15525572" cy="4492401"/>
          </a:xfrm>
        </p:spPr>
        <p:txBody>
          <a:bodyPr anchor="b"/>
          <a:lstStyle>
            <a:lvl1pPr>
              <a:defRPr sz="8858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8170" y="7227343"/>
            <a:ext cx="15525572" cy="2362447"/>
          </a:xfrm>
        </p:spPr>
        <p:txBody>
          <a:bodyPr/>
          <a:lstStyle>
            <a:lvl1pPr marL="0" indent="0">
              <a:buNone/>
              <a:defRPr sz="3543">
                <a:solidFill>
                  <a:schemeClr val="tx1">
                    <a:tint val="75000"/>
                  </a:schemeClr>
                </a:solidFill>
              </a:defRPr>
            </a:lvl1pPr>
            <a:lvl2pPr marL="675010" indent="0">
              <a:buNone/>
              <a:defRPr sz="2953">
                <a:solidFill>
                  <a:schemeClr val="tx1">
                    <a:tint val="75000"/>
                  </a:schemeClr>
                </a:solidFill>
              </a:defRPr>
            </a:lvl2pPr>
            <a:lvl3pPr marL="1350020" indent="0">
              <a:buNone/>
              <a:defRPr sz="2658">
                <a:solidFill>
                  <a:schemeClr val="tx1">
                    <a:tint val="75000"/>
                  </a:schemeClr>
                </a:solidFill>
              </a:defRPr>
            </a:lvl3pPr>
            <a:lvl4pPr marL="2025030" indent="0">
              <a:buNone/>
              <a:defRPr sz="2362">
                <a:solidFill>
                  <a:schemeClr val="tx1">
                    <a:tint val="75000"/>
                  </a:schemeClr>
                </a:solidFill>
              </a:defRPr>
            </a:lvl4pPr>
            <a:lvl5pPr marL="2700040" indent="0">
              <a:buNone/>
              <a:defRPr sz="2362">
                <a:solidFill>
                  <a:schemeClr val="tx1">
                    <a:tint val="75000"/>
                  </a:schemeClr>
                </a:solidFill>
              </a:defRPr>
            </a:lvl5pPr>
            <a:lvl6pPr marL="3375050" indent="0">
              <a:buNone/>
              <a:defRPr sz="2362">
                <a:solidFill>
                  <a:schemeClr val="tx1">
                    <a:tint val="75000"/>
                  </a:schemeClr>
                </a:solidFill>
              </a:defRPr>
            </a:lvl6pPr>
            <a:lvl7pPr marL="4050060" indent="0">
              <a:buNone/>
              <a:defRPr sz="2362">
                <a:solidFill>
                  <a:schemeClr val="tx1">
                    <a:tint val="75000"/>
                  </a:schemeClr>
                </a:solidFill>
              </a:defRPr>
            </a:lvl7pPr>
            <a:lvl8pPr marL="4725071" indent="0">
              <a:buNone/>
              <a:defRPr sz="2362">
                <a:solidFill>
                  <a:schemeClr val="tx1">
                    <a:tint val="75000"/>
                  </a:schemeClr>
                </a:solidFill>
              </a:defRPr>
            </a:lvl8pPr>
            <a:lvl9pPr marL="5400081" indent="0">
              <a:buNone/>
              <a:defRPr sz="236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01A32-E704-49F2-B90A-B2B507B4DCE0}" type="datetimeFigureOut">
              <a:rPr lang="zh-CN" altLang="en-US" smtClean="0"/>
              <a:t>2024/9/5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D3329-38BD-4DE2-B655-65BE27AD8D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1354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37545" y="2874937"/>
            <a:ext cx="7650282" cy="68523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12836" y="2874937"/>
            <a:ext cx="7650282" cy="68523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01A32-E704-49F2-B90A-B2B507B4DCE0}" type="datetimeFigureOut">
              <a:rPr lang="zh-CN" altLang="en-US" smtClean="0"/>
              <a:t>2024/9/5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D3329-38BD-4DE2-B655-65BE27AD8D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3183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574988"/>
            <a:ext cx="15525572" cy="208745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9891" y="2647443"/>
            <a:ext cx="7615123" cy="1297471"/>
          </a:xfrm>
        </p:spPr>
        <p:txBody>
          <a:bodyPr anchor="b"/>
          <a:lstStyle>
            <a:lvl1pPr marL="0" indent="0">
              <a:buNone/>
              <a:defRPr sz="3543" b="1"/>
            </a:lvl1pPr>
            <a:lvl2pPr marL="675010" indent="0">
              <a:buNone/>
              <a:defRPr sz="2953" b="1"/>
            </a:lvl2pPr>
            <a:lvl3pPr marL="1350020" indent="0">
              <a:buNone/>
              <a:defRPr sz="2658" b="1"/>
            </a:lvl3pPr>
            <a:lvl4pPr marL="2025030" indent="0">
              <a:buNone/>
              <a:defRPr sz="2362" b="1"/>
            </a:lvl4pPr>
            <a:lvl5pPr marL="2700040" indent="0">
              <a:buNone/>
              <a:defRPr sz="2362" b="1"/>
            </a:lvl5pPr>
            <a:lvl6pPr marL="3375050" indent="0">
              <a:buNone/>
              <a:defRPr sz="2362" b="1"/>
            </a:lvl6pPr>
            <a:lvl7pPr marL="4050060" indent="0">
              <a:buNone/>
              <a:defRPr sz="2362" b="1"/>
            </a:lvl7pPr>
            <a:lvl8pPr marL="4725071" indent="0">
              <a:buNone/>
              <a:defRPr sz="2362" b="1"/>
            </a:lvl8pPr>
            <a:lvl9pPr marL="5400081" indent="0">
              <a:buNone/>
              <a:defRPr sz="2362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9891" y="3944914"/>
            <a:ext cx="7615123" cy="580237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112836" y="2647443"/>
            <a:ext cx="7652626" cy="1297471"/>
          </a:xfrm>
        </p:spPr>
        <p:txBody>
          <a:bodyPr anchor="b"/>
          <a:lstStyle>
            <a:lvl1pPr marL="0" indent="0">
              <a:buNone/>
              <a:defRPr sz="3543" b="1"/>
            </a:lvl1pPr>
            <a:lvl2pPr marL="675010" indent="0">
              <a:buNone/>
              <a:defRPr sz="2953" b="1"/>
            </a:lvl2pPr>
            <a:lvl3pPr marL="1350020" indent="0">
              <a:buNone/>
              <a:defRPr sz="2658" b="1"/>
            </a:lvl3pPr>
            <a:lvl4pPr marL="2025030" indent="0">
              <a:buNone/>
              <a:defRPr sz="2362" b="1"/>
            </a:lvl4pPr>
            <a:lvl5pPr marL="2700040" indent="0">
              <a:buNone/>
              <a:defRPr sz="2362" b="1"/>
            </a:lvl5pPr>
            <a:lvl6pPr marL="3375050" indent="0">
              <a:buNone/>
              <a:defRPr sz="2362" b="1"/>
            </a:lvl6pPr>
            <a:lvl7pPr marL="4050060" indent="0">
              <a:buNone/>
              <a:defRPr sz="2362" b="1"/>
            </a:lvl7pPr>
            <a:lvl8pPr marL="4725071" indent="0">
              <a:buNone/>
              <a:defRPr sz="2362" b="1"/>
            </a:lvl8pPr>
            <a:lvl9pPr marL="5400081" indent="0">
              <a:buNone/>
              <a:defRPr sz="2362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112836" y="3944914"/>
            <a:ext cx="7652626" cy="580237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01A32-E704-49F2-B90A-B2B507B4DCE0}" type="datetimeFigureOut">
              <a:rPr lang="zh-CN" altLang="en-US" smtClean="0"/>
              <a:t>2024/9/5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D3329-38BD-4DE2-B655-65BE27AD8D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1347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01A32-E704-49F2-B90A-B2B507B4DCE0}" type="datetimeFigureOut">
              <a:rPr lang="zh-CN" altLang="en-US" smtClean="0"/>
              <a:t>2024/9/5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D3329-38BD-4DE2-B655-65BE27AD8D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1024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01A32-E704-49F2-B90A-B2B507B4DCE0}" type="datetimeFigureOut">
              <a:rPr lang="zh-CN" altLang="en-US" smtClean="0"/>
              <a:t>2024/9/5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D3329-38BD-4DE2-B655-65BE27AD8D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2861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1" y="719984"/>
            <a:ext cx="5805682" cy="2519945"/>
          </a:xfrm>
        </p:spPr>
        <p:txBody>
          <a:bodyPr anchor="b"/>
          <a:lstStyle>
            <a:lvl1pPr>
              <a:defRPr sz="4724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2626" y="1554966"/>
            <a:ext cx="9112836" cy="7674832"/>
          </a:xfrm>
        </p:spPr>
        <p:txBody>
          <a:bodyPr/>
          <a:lstStyle>
            <a:lvl1pPr>
              <a:defRPr sz="4724"/>
            </a:lvl1pPr>
            <a:lvl2pPr>
              <a:defRPr sz="4134"/>
            </a:lvl2pPr>
            <a:lvl3pPr>
              <a:defRPr sz="3543"/>
            </a:lvl3pPr>
            <a:lvl4pPr>
              <a:defRPr sz="2953"/>
            </a:lvl4pPr>
            <a:lvl5pPr>
              <a:defRPr sz="2953"/>
            </a:lvl5pPr>
            <a:lvl6pPr>
              <a:defRPr sz="2953"/>
            </a:lvl6pPr>
            <a:lvl7pPr>
              <a:defRPr sz="2953"/>
            </a:lvl7pPr>
            <a:lvl8pPr>
              <a:defRPr sz="2953"/>
            </a:lvl8pPr>
            <a:lvl9pPr>
              <a:defRPr sz="2953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9891" y="3239929"/>
            <a:ext cx="5805682" cy="6002369"/>
          </a:xfrm>
        </p:spPr>
        <p:txBody>
          <a:bodyPr/>
          <a:lstStyle>
            <a:lvl1pPr marL="0" indent="0">
              <a:buNone/>
              <a:defRPr sz="2362"/>
            </a:lvl1pPr>
            <a:lvl2pPr marL="675010" indent="0">
              <a:buNone/>
              <a:defRPr sz="2067"/>
            </a:lvl2pPr>
            <a:lvl3pPr marL="1350020" indent="0">
              <a:buNone/>
              <a:defRPr sz="1772"/>
            </a:lvl3pPr>
            <a:lvl4pPr marL="2025030" indent="0">
              <a:buNone/>
              <a:defRPr sz="1476"/>
            </a:lvl4pPr>
            <a:lvl5pPr marL="2700040" indent="0">
              <a:buNone/>
              <a:defRPr sz="1476"/>
            </a:lvl5pPr>
            <a:lvl6pPr marL="3375050" indent="0">
              <a:buNone/>
              <a:defRPr sz="1476"/>
            </a:lvl6pPr>
            <a:lvl7pPr marL="4050060" indent="0">
              <a:buNone/>
              <a:defRPr sz="1476"/>
            </a:lvl7pPr>
            <a:lvl8pPr marL="4725071" indent="0">
              <a:buNone/>
              <a:defRPr sz="1476"/>
            </a:lvl8pPr>
            <a:lvl9pPr marL="5400081" indent="0">
              <a:buNone/>
              <a:defRPr sz="1476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01A32-E704-49F2-B90A-B2B507B4DCE0}" type="datetimeFigureOut">
              <a:rPr lang="zh-CN" altLang="en-US" smtClean="0"/>
              <a:t>2024/9/5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D3329-38BD-4DE2-B655-65BE27AD8D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612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1" y="719984"/>
            <a:ext cx="5805682" cy="2519945"/>
          </a:xfrm>
        </p:spPr>
        <p:txBody>
          <a:bodyPr anchor="b"/>
          <a:lstStyle>
            <a:lvl1pPr>
              <a:defRPr sz="4724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652626" y="1554966"/>
            <a:ext cx="9112836" cy="7674832"/>
          </a:xfrm>
        </p:spPr>
        <p:txBody>
          <a:bodyPr anchor="t"/>
          <a:lstStyle>
            <a:lvl1pPr marL="0" indent="0">
              <a:buNone/>
              <a:defRPr sz="4724"/>
            </a:lvl1pPr>
            <a:lvl2pPr marL="675010" indent="0">
              <a:buNone/>
              <a:defRPr sz="4134"/>
            </a:lvl2pPr>
            <a:lvl3pPr marL="1350020" indent="0">
              <a:buNone/>
              <a:defRPr sz="3543"/>
            </a:lvl3pPr>
            <a:lvl4pPr marL="2025030" indent="0">
              <a:buNone/>
              <a:defRPr sz="2953"/>
            </a:lvl4pPr>
            <a:lvl5pPr marL="2700040" indent="0">
              <a:buNone/>
              <a:defRPr sz="2953"/>
            </a:lvl5pPr>
            <a:lvl6pPr marL="3375050" indent="0">
              <a:buNone/>
              <a:defRPr sz="2953"/>
            </a:lvl6pPr>
            <a:lvl7pPr marL="4050060" indent="0">
              <a:buNone/>
              <a:defRPr sz="2953"/>
            </a:lvl7pPr>
            <a:lvl8pPr marL="4725071" indent="0">
              <a:buNone/>
              <a:defRPr sz="2953"/>
            </a:lvl8pPr>
            <a:lvl9pPr marL="5400081" indent="0">
              <a:buNone/>
              <a:defRPr sz="2953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9891" y="3239929"/>
            <a:ext cx="5805682" cy="6002369"/>
          </a:xfrm>
        </p:spPr>
        <p:txBody>
          <a:bodyPr/>
          <a:lstStyle>
            <a:lvl1pPr marL="0" indent="0">
              <a:buNone/>
              <a:defRPr sz="2362"/>
            </a:lvl1pPr>
            <a:lvl2pPr marL="675010" indent="0">
              <a:buNone/>
              <a:defRPr sz="2067"/>
            </a:lvl2pPr>
            <a:lvl3pPr marL="1350020" indent="0">
              <a:buNone/>
              <a:defRPr sz="1772"/>
            </a:lvl3pPr>
            <a:lvl4pPr marL="2025030" indent="0">
              <a:buNone/>
              <a:defRPr sz="1476"/>
            </a:lvl4pPr>
            <a:lvl5pPr marL="2700040" indent="0">
              <a:buNone/>
              <a:defRPr sz="1476"/>
            </a:lvl5pPr>
            <a:lvl6pPr marL="3375050" indent="0">
              <a:buNone/>
              <a:defRPr sz="1476"/>
            </a:lvl6pPr>
            <a:lvl7pPr marL="4050060" indent="0">
              <a:buNone/>
              <a:defRPr sz="1476"/>
            </a:lvl7pPr>
            <a:lvl8pPr marL="4725071" indent="0">
              <a:buNone/>
              <a:defRPr sz="1476"/>
            </a:lvl8pPr>
            <a:lvl9pPr marL="5400081" indent="0">
              <a:buNone/>
              <a:defRPr sz="1476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01A32-E704-49F2-B90A-B2B507B4DCE0}" type="datetimeFigureOut">
              <a:rPr lang="zh-CN" altLang="en-US" smtClean="0"/>
              <a:t>2024/9/5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D3329-38BD-4DE2-B655-65BE27AD8D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0516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01A32-E704-49F2-B90A-B2B507B4DCE0}" type="datetimeFigureOut">
              <a:rPr lang="zh-CN" altLang="en-US" smtClean="0"/>
              <a:t>2024/9/5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D3329-38BD-4DE2-B655-65BE27AD8D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1206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881724" y="574987"/>
            <a:ext cx="3881393" cy="91523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37545" y="574987"/>
            <a:ext cx="11419171" cy="915230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01A32-E704-49F2-B90A-B2B507B4DCE0}" type="datetimeFigureOut">
              <a:rPr lang="zh-CN" altLang="en-US" smtClean="0"/>
              <a:t>2024/9/5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D3329-38BD-4DE2-B655-65BE27AD8D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0540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37546" y="574988"/>
            <a:ext cx="15525572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7546" y="2874937"/>
            <a:ext cx="15525572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7546" y="10009781"/>
            <a:ext cx="4050149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D01A32-E704-49F2-B90A-B2B507B4DCE0}" type="datetimeFigureOut">
              <a:rPr lang="zh-CN" altLang="en-US" smtClean="0"/>
              <a:t>2024/9/5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62720" y="10009781"/>
            <a:ext cx="6075224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712968" y="10009781"/>
            <a:ext cx="4050149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2D3329-38BD-4DE2-B655-65BE27AD8D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0988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350020" rtl="0" eaLnBrk="1" latinLnBrk="0" hangingPunct="1">
        <a:lnSpc>
          <a:spcPct val="90000"/>
        </a:lnSpc>
        <a:spcBef>
          <a:spcPct val="0"/>
        </a:spcBef>
        <a:buNone/>
        <a:defRPr sz="649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7505" indent="-337505" algn="l" defTabSz="1350020" rtl="0" eaLnBrk="1" latinLnBrk="0" hangingPunct="1">
        <a:lnSpc>
          <a:spcPct val="90000"/>
        </a:lnSpc>
        <a:spcBef>
          <a:spcPts val="1476"/>
        </a:spcBef>
        <a:buFont typeface="Arial" panose="020B0604020202020204" pitchFamily="34" charset="0"/>
        <a:buChar char="•"/>
        <a:defRPr sz="4134" kern="1200">
          <a:solidFill>
            <a:schemeClr val="tx1"/>
          </a:solidFill>
          <a:latin typeface="+mn-lt"/>
          <a:ea typeface="+mn-ea"/>
          <a:cs typeface="+mn-cs"/>
        </a:defRPr>
      </a:lvl1pPr>
      <a:lvl2pPr marL="1012515" indent="-337505" algn="l" defTabSz="1350020" rtl="0" eaLnBrk="1" latinLnBrk="0" hangingPunct="1">
        <a:lnSpc>
          <a:spcPct val="90000"/>
        </a:lnSpc>
        <a:spcBef>
          <a:spcPts val="738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2pPr>
      <a:lvl3pPr marL="1687525" indent="-337505" algn="l" defTabSz="1350020" rtl="0" eaLnBrk="1" latinLnBrk="0" hangingPunct="1">
        <a:lnSpc>
          <a:spcPct val="90000"/>
        </a:lnSpc>
        <a:spcBef>
          <a:spcPts val="738"/>
        </a:spcBef>
        <a:buFont typeface="Arial" panose="020B0604020202020204" pitchFamily="34" charset="0"/>
        <a:buChar char="•"/>
        <a:defRPr sz="2953" kern="1200">
          <a:solidFill>
            <a:schemeClr val="tx1"/>
          </a:solidFill>
          <a:latin typeface="+mn-lt"/>
          <a:ea typeface="+mn-ea"/>
          <a:cs typeface="+mn-cs"/>
        </a:defRPr>
      </a:lvl3pPr>
      <a:lvl4pPr marL="2362535" indent="-337505" algn="l" defTabSz="1350020" rtl="0" eaLnBrk="1" latinLnBrk="0" hangingPunct="1">
        <a:lnSpc>
          <a:spcPct val="90000"/>
        </a:lnSpc>
        <a:spcBef>
          <a:spcPts val="738"/>
        </a:spcBef>
        <a:buFont typeface="Arial" panose="020B0604020202020204" pitchFamily="34" charset="0"/>
        <a:buChar char="•"/>
        <a:defRPr sz="2658" kern="1200">
          <a:solidFill>
            <a:schemeClr val="tx1"/>
          </a:solidFill>
          <a:latin typeface="+mn-lt"/>
          <a:ea typeface="+mn-ea"/>
          <a:cs typeface="+mn-cs"/>
        </a:defRPr>
      </a:lvl4pPr>
      <a:lvl5pPr marL="3037545" indent="-337505" algn="l" defTabSz="1350020" rtl="0" eaLnBrk="1" latinLnBrk="0" hangingPunct="1">
        <a:lnSpc>
          <a:spcPct val="90000"/>
        </a:lnSpc>
        <a:spcBef>
          <a:spcPts val="738"/>
        </a:spcBef>
        <a:buFont typeface="Arial" panose="020B0604020202020204" pitchFamily="34" charset="0"/>
        <a:buChar char="•"/>
        <a:defRPr sz="2658" kern="1200">
          <a:solidFill>
            <a:schemeClr val="tx1"/>
          </a:solidFill>
          <a:latin typeface="+mn-lt"/>
          <a:ea typeface="+mn-ea"/>
          <a:cs typeface="+mn-cs"/>
        </a:defRPr>
      </a:lvl5pPr>
      <a:lvl6pPr marL="3712555" indent="-337505" algn="l" defTabSz="1350020" rtl="0" eaLnBrk="1" latinLnBrk="0" hangingPunct="1">
        <a:lnSpc>
          <a:spcPct val="90000"/>
        </a:lnSpc>
        <a:spcBef>
          <a:spcPts val="738"/>
        </a:spcBef>
        <a:buFont typeface="Arial" panose="020B0604020202020204" pitchFamily="34" charset="0"/>
        <a:buChar char="•"/>
        <a:defRPr sz="2658" kern="1200">
          <a:solidFill>
            <a:schemeClr val="tx1"/>
          </a:solidFill>
          <a:latin typeface="+mn-lt"/>
          <a:ea typeface="+mn-ea"/>
          <a:cs typeface="+mn-cs"/>
        </a:defRPr>
      </a:lvl6pPr>
      <a:lvl7pPr marL="4387566" indent="-337505" algn="l" defTabSz="1350020" rtl="0" eaLnBrk="1" latinLnBrk="0" hangingPunct="1">
        <a:lnSpc>
          <a:spcPct val="90000"/>
        </a:lnSpc>
        <a:spcBef>
          <a:spcPts val="738"/>
        </a:spcBef>
        <a:buFont typeface="Arial" panose="020B0604020202020204" pitchFamily="34" charset="0"/>
        <a:buChar char="•"/>
        <a:defRPr sz="2658" kern="1200">
          <a:solidFill>
            <a:schemeClr val="tx1"/>
          </a:solidFill>
          <a:latin typeface="+mn-lt"/>
          <a:ea typeface="+mn-ea"/>
          <a:cs typeface="+mn-cs"/>
        </a:defRPr>
      </a:lvl7pPr>
      <a:lvl8pPr marL="5062576" indent="-337505" algn="l" defTabSz="1350020" rtl="0" eaLnBrk="1" latinLnBrk="0" hangingPunct="1">
        <a:lnSpc>
          <a:spcPct val="90000"/>
        </a:lnSpc>
        <a:spcBef>
          <a:spcPts val="738"/>
        </a:spcBef>
        <a:buFont typeface="Arial" panose="020B0604020202020204" pitchFamily="34" charset="0"/>
        <a:buChar char="•"/>
        <a:defRPr sz="2658" kern="1200">
          <a:solidFill>
            <a:schemeClr val="tx1"/>
          </a:solidFill>
          <a:latin typeface="+mn-lt"/>
          <a:ea typeface="+mn-ea"/>
          <a:cs typeface="+mn-cs"/>
        </a:defRPr>
      </a:lvl8pPr>
      <a:lvl9pPr marL="5737586" indent="-337505" algn="l" defTabSz="1350020" rtl="0" eaLnBrk="1" latinLnBrk="0" hangingPunct="1">
        <a:lnSpc>
          <a:spcPct val="90000"/>
        </a:lnSpc>
        <a:spcBef>
          <a:spcPts val="738"/>
        </a:spcBef>
        <a:buFont typeface="Arial" panose="020B0604020202020204" pitchFamily="34" charset="0"/>
        <a:buChar char="•"/>
        <a:defRPr sz="26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50020" rtl="0" eaLnBrk="1" latinLnBrk="0" hangingPunct="1">
        <a:defRPr sz="2658" kern="1200">
          <a:solidFill>
            <a:schemeClr val="tx1"/>
          </a:solidFill>
          <a:latin typeface="+mn-lt"/>
          <a:ea typeface="+mn-ea"/>
          <a:cs typeface="+mn-cs"/>
        </a:defRPr>
      </a:lvl1pPr>
      <a:lvl2pPr marL="675010" algn="l" defTabSz="1350020" rtl="0" eaLnBrk="1" latinLnBrk="0" hangingPunct="1">
        <a:defRPr sz="2658" kern="1200">
          <a:solidFill>
            <a:schemeClr val="tx1"/>
          </a:solidFill>
          <a:latin typeface="+mn-lt"/>
          <a:ea typeface="+mn-ea"/>
          <a:cs typeface="+mn-cs"/>
        </a:defRPr>
      </a:lvl2pPr>
      <a:lvl3pPr marL="1350020" algn="l" defTabSz="1350020" rtl="0" eaLnBrk="1" latinLnBrk="0" hangingPunct="1">
        <a:defRPr sz="2658" kern="1200">
          <a:solidFill>
            <a:schemeClr val="tx1"/>
          </a:solidFill>
          <a:latin typeface="+mn-lt"/>
          <a:ea typeface="+mn-ea"/>
          <a:cs typeface="+mn-cs"/>
        </a:defRPr>
      </a:lvl3pPr>
      <a:lvl4pPr marL="2025030" algn="l" defTabSz="1350020" rtl="0" eaLnBrk="1" latinLnBrk="0" hangingPunct="1">
        <a:defRPr sz="2658" kern="1200">
          <a:solidFill>
            <a:schemeClr val="tx1"/>
          </a:solidFill>
          <a:latin typeface="+mn-lt"/>
          <a:ea typeface="+mn-ea"/>
          <a:cs typeface="+mn-cs"/>
        </a:defRPr>
      </a:lvl4pPr>
      <a:lvl5pPr marL="2700040" algn="l" defTabSz="1350020" rtl="0" eaLnBrk="1" latinLnBrk="0" hangingPunct="1">
        <a:defRPr sz="2658" kern="1200">
          <a:solidFill>
            <a:schemeClr val="tx1"/>
          </a:solidFill>
          <a:latin typeface="+mn-lt"/>
          <a:ea typeface="+mn-ea"/>
          <a:cs typeface="+mn-cs"/>
        </a:defRPr>
      </a:lvl5pPr>
      <a:lvl6pPr marL="3375050" algn="l" defTabSz="1350020" rtl="0" eaLnBrk="1" latinLnBrk="0" hangingPunct="1">
        <a:defRPr sz="2658" kern="1200">
          <a:solidFill>
            <a:schemeClr val="tx1"/>
          </a:solidFill>
          <a:latin typeface="+mn-lt"/>
          <a:ea typeface="+mn-ea"/>
          <a:cs typeface="+mn-cs"/>
        </a:defRPr>
      </a:lvl6pPr>
      <a:lvl7pPr marL="4050060" algn="l" defTabSz="1350020" rtl="0" eaLnBrk="1" latinLnBrk="0" hangingPunct="1">
        <a:defRPr sz="2658" kern="1200">
          <a:solidFill>
            <a:schemeClr val="tx1"/>
          </a:solidFill>
          <a:latin typeface="+mn-lt"/>
          <a:ea typeface="+mn-ea"/>
          <a:cs typeface="+mn-cs"/>
        </a:defRPr>
      </a:lvl7pPr>
      <a:lvl8pPr marL="4725071" algn="l" defTabSz="1350020" rtl="0" eaLnBrk="1" latinLnBrk="0" hangingPunct="1">
        <a:defRPr sz="2658" kern="1200">
          <a:solidFill>
            <a:schemeClr val="tx1"/>
          </a:solidFill>
          <a:latin typeface="+mn-lt"/>
          <a:ea typeface="+mn-ea"/>
          <a:cs typeface="+mn-cs"/>
        </a:defRPr>
      </a:lvl8pPr>
      <a:lvl9pPr marL="5400081" algn="l" defTabSz="1350020" rtl="0" eaLnBrk="1" latinLnBrk="0" hangingPunct="1">
        <a:defRPr sz="265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下箭头 27"/>
          <p:cNvSpPr/>
          <p:nvPr/>
        </p:nvSpPr>
        <p:spPr>
          <a:xfrm>
            <a:off x="8868012" y="7678108"/>
            <a:ext cx="222068" cy="254992"/>
          </a:xfrm>
          <a:prstGeom prst="downArrow">
            <a:avLst/>
          </a:prstGeom>
          <a:solidFill>
            <a:schemeClr val="bg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ea typeface="仿宋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361893" y="7951057"/>
            <a:ext cx="9242920" cy="492641"/>
          </a:xfrm>
          <a:prstGeom prst="rect">
            <a:avLst/>
          </a:prstGeom>
          <a:noFill/>
          <a:ln w="190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应用示范：在</a:t>
            </a:r>
            <a:r>
              <a:rPr lang="zh-CN" altLang="zh-CN" sz="1400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深汕特别合作区</a:t>
            </a:r>
            <a:r>
              <a:rPr lang="zh-CN" altLang="en-US" sz="1400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、喀什地区等</a:t>
            </a:r>
            <a:r>
              <a:rPr lang="zh-CN" altLang="zh-CN" sz="1400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深圳对口帮扶地区</a:t>
            </a:r>
            <a:r>
              <a:rPr lang="zh-CN" altLang="en-US" sz="1400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进行智慧农田产业示范</a:t>
            </a:r>
            <a:endParaRPr lang="zh-CN" altLang="en-US" sz="1400" b="1" dirty="0">
              <a:solidFill>
                <a:schemeClr val="tx1"/>
              </a:solidFill>
              <a:latin typeface="Times New Roman" panose="02020603050405020304" pitchFamily="18" charset="0"/>
              <a:ea typeface="仿宋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30" name="直接连接符 29"/>
          <p:cNvCxnSpPr>
            <a:cxnSpLocks/>
          </p:cNvCxnSpPr>
          <p:nvPr/>
        </p:nvCxnSpPr>
        <p:spPr>
          <a:xfrm flipV="1">
            <a:off x="3071971" y="2271084"/>
            <a:ext cx="11844630" cy="45587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矩形 99"/>
          <p:cNvSpPr/>
          <p:nvPr/>
        </p:nvSpPr>
        <p:spPr>
          <a:xfrm>
            <a:off x="4361893" y="6484466"/>
            <a:ext cx="9242920" cy="1128393"/>
          </a:xfrm>
          <a:prstGeom prst="rect">
            <a:avLst/>
          </a:prstGeom>
          <a:noFill/>
          <a:ln w="19050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ea typeface="仿宋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1" name="右箭头 100"/>
          <p:cNvSpPr/>
          <p:nvPr/>
        </p:nvSpPr>
        <p:spPr>
          <a:xfrm>
            <a:off x="8114126" y="7270123"/>
            <a:ext cx="183431" cy="163504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ea typeface="仿宋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2" name="圆角矩形 101"/>
          <p:cNvSpPr/>
          <p:nvPr/>
        </p:nvSpPr>
        <p:spPr>
          <a:xfrm>
            <a:off x="6043771" y="6543373"/>
            <a:ext cx="5663053" cy="52393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研究内容</a:t>
            </a:r>
            <a:r>
              <a:rPr lang="en-US" altLang="zh-CN" sz="1400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1400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zh-CN" altLang="zh-CN" sz="1400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通用型农机全域智能导航自动驾驶系统集成及应用研究</a:t>
            </a:r>
            <a:endParaRPr lang="zh-CN" altLang="en-US" sz="1400" dirty="0">
              <a:solidFill>
                <a:schemeClr val="tx1"/>
              </a:solidFill>
              <a:latin typeface="Times New Roman" panose="02020603050405020304" pitchFamily="18" charset="0"/>
              <a:ea typeface="仿宋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5" name="圆角矩形 104"/>
          <p:cNvSpPr/>
          <p:nvPr/>
        </p:nvSpPr>
        <p:spPr>
          <a:xfrm>
            <a:off x="6043771" y="7181238"/>
            <a:ext cx="2048287" cy="353820"/>
          </a:xfrm>
          <a:prstGeom prst="round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高适应性通用自动驾驶黑盒</a:t>
            </a:r>
          </a:p>
        </p:txBody>
      </p:sp>
      <p:sp>
        <p:nvSpPr>
          <p:cNvPr id="107" name="圆角矩形 106"/>
          <p:cNvSpPr/>
          <p:nvPr/>
        </p:nvSpPr>
        <p:spPr>
          <a:xfrm>
            <a:off x="8297556" y="7174965"/>
            <a:ext cx="1504856" cy="353820"/>
          </a:xfrm>
          <a:prstGeom prst="round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传统农机智能化升级与算法融合</a:t>
            </a:r>
          </a:p>
        </p:txBody>
      </p:sp>
      <p:sp>
        <p:nvSpPr>
          <p:cNvPr id="109" name="圆角矩形 108"/>
          <p:cNvSpPr/>
          <p:nvPr/>
        </p:nvSpPr>
        <p:spPr>
          <a:xfrm>
            <a:off x="9990047" y="7181239"/>
            <a:ext cx="1716776" cy="358183"/>
          </a:xfrm>
          <a:prstGeom prst="round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现代农机智能导航系统与多场景优化</a:t>
            </a:r>
          </a:p>
        </p:txBody>
      </p:sp>
      <p:sp>
        <p:nvSpPr>
          <p:cNvPr id="111" name="右箭头 110"/>
          <p:cNvSpPr/>
          <p:nvPr/>
        </p:nvSpPr>
        <p:spPr>
          <a:xfrm>
            <a:off x="9804515" y="7276396"/>
            <a:ext cx="183431" cy="163504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ea typeface="仿宋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3" name="圆角矩形 112"/>
          <p:cNvSpPr/>
          <p:nvPr/>
        </p:nvSpPr>
        <p:spPr>
          <a:xfrm>
            <a:off x="3136160" y="3044879"/>
            <a:ext cx="1147432" cy="5252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超高精度融合定位</a:t>
            </a:r>
          </a:p>
        </p:txBody>
      </p:sp>
      <p:sp>
        <p:nvSpPr>
          <p:cNvPr id="9" name="圆角矩形 112">
            <a:extLst>
              <a:ext uri="{FF2B5EF4-FFF2-40B4-BE49-F238E27FC236}">
                <a16:creationId xmlns:a16="http://schemas.microsoft.com/office/drawing/2014/main" id="{DC35A2E5-DD2C-AB51-E115-5888AD117C1F}"/>
              </a:ext>
            </a:extLst>
          </p:cNvPr>
          <p:cNvSpPr/>
          <p:nvPr/>
        </p:nvSpPr>
        <p:spPr>
          <a:xfrm>
            <a:off x="3108256" y="5028619"/>
            <a:ext cx="1147432" cy="5252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自主决策全域导航</a:t>
            </a:r>
          </a:p>
        </p:txBody>
      </p:sp>
      <p:sp>
        <p:nvSpPr>
          <p:cNvPr id="10" name="圆角矩形 112">
            <a:extLst>
              <a:ext uri="{FF2B5EF4-FFF2-40B4-BE49-F238E27FC236}">
                <a16:creationId xmlns:a16="http://schemas.microsoft.com/office/drawing/2014/main" id="{4E36D28A-009A-256E-1E66-1871F7265026}"/>
              </a:ext>
            </a:extLst>
          </p:cNvPr>
          <p:cNvSpPr/>
          <p:nvPr/>
        </p:nvSpPr>
        <p:spPr>
          <a:xfrm>
            <a:off x="13753929" y="3044879"/>
            <a:ext cx="1147432" cy="5252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高可信度认知跟随</a:t>
            </a:r>
          </a:p>
        </p:txBody>
      </p:sp>
      <p:sp>
        <p:nvSpPr>
          <p:cNvPr id="11" name="圆角矩形 112">
            <a:extLst>
              <a:ext uri="{FF2B5EF4-FFF2-40B4-BE49-F238E27FC236}">
                <a16:creationId xmlns:a16="http://schemas.microsoft.com/office/drawing/2014/main" id="{CB9E30AB-4F83-5419-FC2F-63B81BB6F1D2}"/>
              </a:ext>
            </a:extLst>
          </p:cNvPr>
          <p:cNvSpPr/>
          <p:nvPr/>
        </p:nvSpPr>
        <p:spPr>
          <a:xfrm>
            <a:off x="13753929" y="5028619"/>
            <a:ext cx="1147432" cy="5252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实时最优路径规划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4C8D82F7-1265-FAE7-7236-EC563C030849}"/>
              </a:ext>
            </a:extLst>
          </p:cNvPr>
          <p:cNvGrpSpPr/>
          <p:nvPr/>
        </p:nvGrpSpPr>
        <p:grpSpPr>
          <a:xfrm>
            <a:off x="4361895" y="2390384"/>
            <a:ext cx="4465029" cy="1782206"/>
            <a:chOff x="1289923" y="419503"/>
            <a:chExt cx="4465029" cy="1782206"/>
          </a:xfrm>
        </p:grpSpPr>
        <p:sp>
          <p:nvSpPr>
            <p:cNvPr id="16" name="矩形 15"/>
            <p:cNvSpPr/>
            <p:nvPr/>
          </p:nvSpPr>
          <p:spPr>
            <a:xfrm>
              <a:off x="1289923" y="419503"/>
              <a:ext cx="4465029" cy="1782206"/>
            </a:xfrm>
            <a:prstGeom prst="rect">
              <a:avLst/>
            </a:prstGeom>
            <a:noFill/>
            <a:ln w="19050">
              <a:solidFill>
                <a:schemeClr val="accent2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62" name="右箭头 61"/>
            <p:cNvSpPr/>
            <p:nvPr/>
          </p:nvSpPr>
          <p:spPr>
            <a:xfrm>
              <a:off x="2686639" y="1686802"/>
              <a:ext cx="183431" cy="163504"/>
            </a:xfrm>
            <a:prstGeom prst="rightArrow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" name="圆角矩形 1"/>
            <p:cNvSpPr/>
            <p:nvPr/>
          </p:nvSpPr>
          <p:spPr>
            <a:xfrm>
              <a:off x="1638807" y="887564"/>
              <a:ext cx="3775935" cy="450038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>
                  <a:solidFill>
                    <a:schemeClr val="tx1"/>
                  </a:solidFill>
                  <a:latin typeface="Times New Roman" panose="02020603050405020304" pitchFamily="18" charset="0"/>
                  <a:ea typeface="仿宋" panose="02010609060101010101" pitchFamily="49" charset="-122"/>
                  <a:cs typeface="Times New Roman" panose="02020603050405020304" pitchFamily="18" charset="0"/>
                </a:rPr>
                <a:t>研究内容</a:t>
              </a:r>
              <a:r>
                <a:rPr lang="en-US" altLang="zh-CN" sz="1400" dirty="0">
                  <a:solidFill>
                    <a:schemeClr val="tx1"/>
                  </a:solidFill>
                  <a:latin typeface="Times New Roman" panose="02020603050405020304" pitchFamily="18" charset="0"/>
                  <a:ea typeface="仿宋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1400" dirty="0">
                  <a:solidFill>
                    <a:schemeClr val="tx1"/>
                  </a:solidFill>
                  <a:latin typeface="Times New Roman" panose="02020603050405020304" pitchFamily="18" charset="0"/>
                  <a:ea typeface="仿宋" panose="02010609060101010101" pitchFamily="49" charset="-122"/>
                  <a:cs typeface="Times New Roman" panose="02020603050405020304" pitchFamily="18" charset="0"/>
                </a:rPr>
                <a:t>：农业场景</a:t>
              </a:r>
              <a:r>
                <a:rPr lang="en-US" altLang="zh-CN" sz="1400" dirty="0">
                  <a:solidFill>
                    <a:schemeClr val="tx1"/>
                  </a:solidFill>
                  <a:latin typeface="Times New Roman" panose="02020603050405020304" pitchFamily="18" charset="0"/>
                  <a:ea typeface="仿宋" panose="02010609060101010101" pitchFamily="49" charset="-122"/>
                  <a:cs typeface="Times New Roman" panose="02020603050405020304" pitchFamily="18" charset="0"/>
                </a:rPr>
                <a:t>GNSS</a:t>
              </a:r>
              <a:r>
                <a:rPr lang="zh-CN" altLang="en-US" sz="1400" dirty="0">
                  <a:solidFill>
                    <a:schemeClr val="tx1"/>
                  </a:solidFill>
                  <a:latin typeface="Times New Roman" panose="02020603050405020304" pitchFamily="18" charset="0"/>
                  <a:ea typeface="仿宋" panose="02010609060101010101" pitchFamily="49" charset="-122"/>
                  <a:cs typeface="Times New Roman" panose="02020603050405020304" pitchFamily="18" charset="0"/>
                </a:rPr>
                <a:t>拒止环境下的鲁棒视觉定位研究</a:t>
              </a:r>
            </a:p>
          </p:txBody>
        </p:sp>
        <p:sp>
          <p:nvSpPr>
            <p:cNvPr id="46" name="矩形 45"/>
            <p:cNvSpPr/>
            <p:nvPr/>
          </p:nvSpPr>
          <p:spPr>
            <a:xfrm>
              <a:off x="1782064" y="513089"/>
              <a:ext cx="349486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Times New Roman" panose="02020603050405020304" pitchFamily="18" charset="0"/>
                  <a:ea typeface="仿宋" panose="02010609060101010101" pitchFamily="49" charset="-122"/>
                  <a:cs typeface="Times New Roman" panose="02020603050405020304" pitchFamily="18" charset="0"/>
                </a:rPr>
                <a:t>问题</a:t>
              </a:r>
              <a:r>
                <a:rPr lang="en-US" altLang="zh-CN" sz="1200" b="1" dirty="0">
                  <a:latin typeface="Times New Roman" panose="02020603050405020304" pitchFamily="18" charset="0"/>
                  <a:ea typeface="仿宋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1200" b="1" dirty="0">
                  <a:latin typeface="Times New Roman" panose="02020603050405020304" pitchFamily="18" charset="0"/>
                  <a:ea typeface="仿宋" panose="02010609060101010101" pitchFamily="49" charset="-122"/>
                  <a:cs typeface="Times New Roman" panose="02020603050405020304" pitchFamily="18" charset="0"/>
                </a:rPr>
                <a:t>：现有算法不适配农业场景带来的鲁棒性差</a:t>
              </a:r>
            </a:p>
          </p:txBody>
        </p:sp>
        <p:sp>
          <p:nvSpPr>
            <p:cNvPr id="47" name="圆角矩形 46"/>
            <p:cNvSpPr/>
            <p:nvPr/>
          </p:nvSpPr>
          <p:spPr>
            <a:xfrm>
              <a:off x="1364547" y="1499838"/>
              <a:ext cx="1320513" cy="523933"/>
            </a:xfrm>
            <a:prstGeom prst="round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dirty="0">
                  <a:solidFill>
                    <a:schemeClr val="tx1"/>
                  </a:solidFill>
                  <a:latin typeface="Times New Roman" panose="02020603050405020304" pitchFamily="18" charset="0"/>
                  <a:ea typeface="仿宋" panose="02010609060101010101" pitchFamily="49" charset="-122"/>
                  <a:cs typeface="Times New Roman" panose="02020603050405020304" pitchFamily="18" charset="0"/>
                </a:rPr>
                <a:t>农业场景知识图谱与数据集构建</a:t>
              </a:r>
              <a:endParaRPr lang="en-US" altLang="zh-CN" sz="1200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2" name="圆角矩形 46">
              <a:extLst>
                <a:ext uri="{FF2B5EF4-FFF2-40B4-BE49-F238E27FC236}">
                  <a16:creationId xmlns:a16="http://schemas.microsoft.com/office/drawing/2014/main" id="{7976838C-7138-1027-0296-6585BE2AA60F}"/>
                </a:ext>
              </a:extLst>
            </p:cNvPr>
            <p:cNvSpPr/>
            <p:nvPr/>
          </p:nvSpPr>
          <p:spPr>
            <a:xfrm>
              <a:off x="2865779" y="1499838"/>
              <a:ext cx="1265927" cy="523933"/>
            </a:xfrm>
            <a:prstGeom prst="round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dirty="0">
                  <a:solidFill>
                    <a:schemeClr val="tx1"/>
                  </a:solidFill>
                  <a:latin typeface="Times New Roman" panose="02020603050405020304" pitchFamily="18" charset="0"/>
                  <a:ea typeface="仿宋" panose="02010609060101010101" pitchFamily="49" charset="-122"/>
                  <a:cs typeface="Times New Roman" panose="02020603050405020304" pitchFamily="18" charset="0"/>
                </a:rPr>
                <a:t>视觉认知与测量算法</a:t>
              </a:r>
            </a:p>
          </p:txBody>
        </p:sp>
        <p:sp>
          <p:nvSpPr>
            <p:cNvPr id="13" name="圆角矩形 46">
              <a:extLst>
                <a:ext uri="{FF2B5EF4-FFF2-40B4-BE49-F238E27FC236}">
                  <a16:creationId xmlns:a16="http://schemas.microsoft.com/office/drawing/2014/main" id="{1FA0273C-C1A3-9883-16D2-BDC50E478E4F}"/>
                </a:ext>
              </a:extLst>
            </p:cNvPr>
            <p:cNvSpPr/>
            <p:nvPr/>
          </p:nvSpPr>
          <p:spPr>
            <a:xfrm>
              <a:off x="4301967" y="1503332"/>
              <a:ext cx="1381942" cy="523933"/>
            </a:xfrm>
            <a:prstGeom prst="round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dirty="0">
                  <a:solidFill>
                    <a:schemeClr val="tx1"/>
                  </a:solidFill>
                  <a:latin typeface="Times New Roman" panose="02020603050405020304" pitchFamily="18" charset="0"/>
                  <a:ea typeface="仿宋" panose="02010609060101010101" pitchFamily="49" charset="-122"/>
                  <a:cs typeface="Times New Roman" panose="02020603050405020304" pitchFamily="18" charset="0"/>
                </a:rPr>
                <a:t>超高精度</a:t>
              </a:r>
              <a:r>
                <a:rPr lang="en-US" altLang="zh-CN" sz="1200" dirty="0">
                  <a:solidFill>
                    <a:schemeClr val="tx1"/>
                  </a:solidFill>
                  <a:latin typeface="Times New Roman" panose="02020603050405020304" pitchFamily="18" charset="0"/>
                  <a:ea typeface="仿宋" panose="02010609060101010101" pitchFamily="49" charset="-122"/>
                  <a:cs typeface="Times New Roman" panose="02020603050405020304" pitchFamily="18" charset="0"/>
                </a:rPr>
                <a:t>V-IOUL</a:t>
              </a:r>
              <a:r>
                <a:rPr lang="zh-CN" altLang="en-US" sz="1200" dirty="0">
                  <a:solidFill>
                    <a:schemeClr val="tx1"/>
                  </a:solidFill>
                  <a:latin typeface="Times New Roman" panose="02020603050405020304" pitchFamily="18" charset="0"/>
                  <a:ea typeface="仿宋" panose="02010609060101010101" pitchFamily="49" charset="-122"/>
                  <a:cs typeface="Times New Roman" panose="02020603050405020304" pitchFamily="18" charset="0"/>
                </a:rPr>
                <a:t>融合定位算法</a:t>
              </a:r>
            </a:p>
          </p:txBody>
        </p:sp>
        <p:sp>
          <p:nvSpPr>
            <p:cNvPr id="14" name="右箭头 61">
              <a:extLst>
                <a:ext uri="{FF2B5EF4-FFF2-40B4-BE49-F238E27FC236}">
                  <a16:creationId xmlns:a16="http://schemas.microsoft.com/office/drawing/2014/main" id="{4A18D140-8660-E0F9-343F-F6C74AD91CCC}"/>
                </a:ext>
              </a:extLst>
            </p:cNvPr>
            <p:cNvSpPr/>
            <p:nvPr/>
          </p:nvSpPr>
          <p:spPr>
            <a:xfrm>
              <a:off x="4131706" y="1694790"/>
              <a:ext cx="183431" cy="163504"/>
            </a:xfrm>
            <a:prstGeom prst="rightArrow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82588B61-07C8-2FC6-15B2-667E3420CD4A}"/>
              </a:ext>
            </a:extLst>
          </p:cNvPr>
          <p:cNvGrpSpPr/>
          <p:nvPr/>
        </p:nvGrpSpPr>
        <p:grpSpPr>
          <a:xfrm>
            <a:off x="9132777" y="2390384"/>
            <a:ext cx="4465029" cy="1782206"/>
            <a:chOff x="1289923" y="419503"/>
            <a:chExt cx="4465029" cy="1782206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C5A39FC3-10C8-B257-CBE7-D21276EBF6C6}"/>
                </a:ext>
              </a:extLst>
            </p:cNvPr>
            <p:cNvSpPr/>
            <p:nvPr/>
          </p:nvSpPr>
          <p:spPr>
            <a:xfrm>
              <a:off x="1289923" y="419503"/>
              <a:ext cx="4465029" cy="1782206"/>
            </a:xfrm>
            <a:prstGeom prst="rect">
              <a:avLst/>
            </a:prstGeom>
            <a:noFill/>
            <a:ln w="19050">
              <a:solidFill>
                <a:schemeClr val="accent2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9" name="右箭头 61">
              <a:extLst>
                <a:ext uri="{FF2B5EF4-FFF2-40B4-BE49-F238E27FC236}">
                  <a16:creationId xmlns:a16="http://schemas.microsoft.com/office/drawing/2014/main" id="{BA4085D5-E13A-2E26-2996-140B6169416C}"/>
                </a:ext>
              </a:extLst>
            </p:cNvPr>
            <p:cNvSpPr/>
            <p:nvPr/>
          </p:nvSpPr>
          <p:spPr>
            <a:xfrm>
              <a:off x="2686639" y="1686802"/>
              <a:ext cx="183431" cy="163504"/>
            </a:xfrm>
            <a:prstGeom prst="rightArrow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0" name="圆角矩形 1">
              <a:extLst>
                <a:ext uri="{FF2B5EF4-FFF2-40B4-BE49-F238E27FC236}">
                  <a16:creationId xmlns:a16="http://schemas.microsoft.com/office/drawing/2014/main" id="{E3D2747F-4D06-5B0E-2268-721D5FCC33CA}"/>
                </a:ext>
              </a:extLst>
            </p:cNvPr>
            <p:cNvSpPr/>
            <p:nvPr/>
          </p:nvSpPr>
          <p:spPr>
            <a:xfrm>
              <a:off x="1638807" y="887564"/>
              <a:ext cx="3775935" cy="450038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>
                  <a:solidFill>
                    <a:schemeClr val="tx1"/>
                  </a:solidFill>
                  <a:latin typeface="Times New Roman" panose="02020603050405020304" pitchFamily="18" charset="0"/>
                  <a:ea typeface="仿宋" panose="02010609060101010101" pitchFamily="49" charset="-122"/>
                  <a:cs typeface="Times New Roman" panose="02020603050405020304" pitchFamily="18" charset="0"/>
                </a:rPr>
                <a:t>研究内容</a:t>
              </a:r>
              <a:r>
                <a:rPr lang="en-US" altLang="zh-CN" sz="1400" dirty="0">
                  <a:solidFill>
                    <a:schemeClr val="tx1"/>
                  </a:solidFill>
                  <a:latin typeface="Times New Roman" panose="02020603050405020304" pitchFamily="18" charset="0"/>
                  <a:ea typeface="仿宋" panose="02010609060101010101" pitchFamily="49" charset="-122"/>
                  <a:cs typeface="Times New Roman" panose="02020603050405020304" pitchFamily="18" charset="0"/>
                </a:rPr>
                <a:t>3</a:t>
              </a:r>
              <a:r>
                <a:rPr lang="zh-CN" altLang="en-US" sz="1400" dirty="0">
                  <a:solidFill>
                    <a:schemeClr val="tx1"/>
                  </a:solidFill>
                  <a:latin typeface="Times New Roman" panose="02020603050405020304" pitchFamily="18" charset="0"/>
                  <a:ea typeface="仿宋" panose="02010609060101010101" pitchFamily="49" charset="-122"/>
                  <a:cs typeface="Times New Roman" panose="02020603050405020304" pitchFamily="18" charset="0"/>
                </a:rPr>
                <a:t>：基于长短时记忆神经网络优化的人</a:t>
              </a:r>
              <a:r>
                <a:rPr lang="en-US" altLang="zh-CN" sz="1400" dirty="0">
                  <a:solidFill>
                    <a:schemeClr val="tx1"/>
                  </a:solidFill>
                  <a:latin typeface="Times New Roman" panose="02020603050405020304" pitchFamily="18" charset="0"/>
                  <a:ea typeface="仿宋" panose="02010609060101010101" pitchFamily="49" charset="-122"/>
                  <a:cs typeface="Times New Roman" panose="02020603050405020304" pitchFamily="18" charset="0"/>
                </a:rPr>
                <a:t>-</a:t>
              </a:r>
              <a:r>
                <a:rPr lang="zh-CN" altLang="en-US" sz="1400" dirty="0">
                  <a:solidFill>
                    <a:schemeClr val="tx1"/>
                  </a:solidFill>
                  <a:latin typeface="Times New Roman" panose="02020603050405020304" pitchFamily="18" charset="0"/>
                  <a:ea typeface="仿宋" panose="02010609060101010101" pitchFamily="49" charset="-122"/>
                  <a:cs typeface="Times New Roman" panose="02020603050405020304" pitchFamily="18" charset="0"/>
                </a:rPr>
                <a:t>机跟随技术研究</a:t>
              </a: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EC0A929F-7EE3-0169-C441-87C4276AAE6A}"/>
                </a:ext>
              </a:extLst>
            </p:cNvPr>
            <p:cNvSpPr/>
            <p:nvPr/>
          </p:nvSpPr>
          <p:spPr>
            <a:xfrm>
              <a:off x="1390282" y="522586"/>
              <a:ext cx="426430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Times New Roman" panose="02020603050405020304" pitchFamily="18" charset="0"/>
                  <a:ea typeface="仿宋" panose="02010609060101010101" pitchFamily="49" charset="-122"/>
                  <a:cs typeface="Times New Roman" panose="02020603050405020304" pitchFamily="18" charset="0"/>
                </a:rPr>
                <a:t>问题</a:t>
              </a:r>
              <a:r>
                <a:rPr lang="en-US" altLang="zh-CN" sz="1200" b="1" dirty="0">
                  <a:latin typeface="Times New Roman" panose="02020603050405020304" pitchFamily="18" charset="0"/>
                  <a:ea typeface="仿宋" panose="02010609060101010101" pitchFamily="49" charset="-122"/>
                  <a:cs typeface="Times New Roman" panose="02020603050405020304" pitchFamily="18" charset="0"/>
                </a:rPr>
                <a:t>3</a:t>
              </a:r>
              <a:r>
                <a:rPr lang="zh-CN" altLang="en-US" sz="1200" b="1" dirty="0">
                  <a:latin typeface="Times New Roman" panose="02020603050405020304" pitchFamily="18" charset="0"/>
                  <a:ea typeface="仿宋" panose="02010609060101010101" pitchFamily="49" charset="-122"/>
                  <a:cs typeface="Times New Roman" panose="02020603050405020304" pitchFamily="18" charset="0"/>
                </a:rPr>
                <a:t>：复杂农田场景相似目标干扰导致的人机跟随协同性差</a:t>
              </a:r>
            </a:p>
          </p:txBody>
        </p:sp>
        <p:sp>
          <p:nvSpPr>
            <p:cNvPr id="22" name="圆角矩形 46">
              <a:extLst>
                <a:ext uri="{FF2B5EF4-FFF2-40B4-BE49-F238E27FC236}">
                  <a16:creationId xmlns:a16="http://schemas.microsoft.com/office/drawing/2014/main" id="{C8430876-96F5-4102-A94C-BC878850494C}"/>
                </a:ext>
              </a:extLst>
            </p:cNvPr>
            <p:cNvSpPr/>
            <p:nvPr/>
          </p:nvSpPr>
          <p:spPr>
            <a:xfrm>
              <a:off x="1364547" y="1499838"/>
              <a:ext cx="1320513" cy="523933"/>
            </a:xfrm>
            <a:prstGeom prst="round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dirty="0">
                  <a:solidFill>
                    <a:schemeClr val="tx1"/>
                  </a:solidFill>
                  <a:latin typeface="Times New Roman" panose="02020603050405020304" pitchFamily="18" charset="0"/>
                  <a:ea typeface="仿宋" panose="02010609060101010101" pitchFamily="49" charset="-122"/>
                  <a:cs typeface="Times New Roman" panose="02020603050405020304" pitchFamily="18" charset="0"/>
                </a:rPr>
                <a:t>高可信度目标定位与认知</a:t>
              </a:r>
            </a:p>
          </p:txBody>
        </p:sp>
        <p:sp>
          <p:nvSpPr>
            <p:cNvPr id="23" name="圆角矩形 46">
              <a:extLst>
                <a:ext uri="{FF2B5EF4-FFF2-40B4-BE49-F238E27FC236}">
                  <a16:creationId xmlns:a16="http://schemas.microsoft.com/office/drawing/2014/main" id="{A7C98EF2-8B02-F8BD-533D-39967CA02EFF}"/>
                </a:ext>
              </a:extLst>
            </p:cNvPr>
            <p:cNvSpPr/>
            <p:nvPr/>
          </p:nvSpPr>
          <p:spPr>
            <a:xfrm>
              <a:off x="2865779" y="1499838"/>
              <a:ext cx="1320513" cy="523933"/>
            </a:xfrm>
            <a:prstGeom prst="round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dirty="0">
                  <a:solidFill>
                    <a:schemeClr val="tx1"/>
                  </a:solidFill>
                  <a:latin typeface="Times New Roman" panose="02020603050405020304" pitchFamily="18" charset="0"/>
                  <a:ea typeface="仿宋" panose="02010609060101010101" pitchFamily="49" charset="-122"/>
                  <a:cs typeface="Times New Roman" panose="02020603050405020304" pitchFamily="18" charset="0"/>
                </a:rPr>
                <a:t>高细粒度障碍定位与认知</a:t>
              </a:r>
            </a:p>
          </p:txBody>
        </p:sp>
        <p:sp>
          <p:nvSpPr>
            <p:cNvPr id="24" name="圆角矩形 46">
              <a:extLst>
                <a:ext uri="{FF2B5EF4-FFF2-40B4-BE49-F238E27FC236}">
                  <a16:creationId xmlns:a16="http://schemas.microsoft.com/office/drawing/2014/main" id="{D8D7B4EC-F70B-C356-199E-31927D3533E3}"/>
                </a:ext>
              </a:extLst>
            </p:cNvPr>
            <p:cNvSpPr/>
            <p:nvPr/>
          </p:nvSpPr>
          <p:spPr>
            <a:xfrm>
              <a:off x="4363395" y="1503332"/>
              <a:ext cx="1320513" cy="523933"/>
            </a:xfrm>
            <a:prstGeom prst="round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dirty="0">
                  <a:solidFill>
                    <a:schemeClr val="tx1"/>
                  </a:solidFill>
                  <a:latin typeface="Times New Roman" panose="02020603050405020304" pitchFamily="18" charset="0"/>
                  <a:ea typeface="仿宋" panose="02010609060101010101" pitchFamily="49" charset="-122"/>
                  <a:cs typeface="Times New Roman" panose="02020603050405020304" pitchFamily="18" charset="0"/>
                </a:rPr>
                <a:t>高自由度可靠人机跟随</a:t>
              </a:r>
            </a:p>
          </p:txBody>
        </p:sp>
        <p:sp>
          <p:nvSpPr>
            <p:cNvPr id="25" name="右箭头 61">
              <a:extLst>
                <a:ext uri="{FF2B5EF4-FFF2-40B4-BE49-F238E27FC236}">
                  <a16:creationId xmlns:a16="http://schemas.microsoft.com/office/drawing/2014/main" id="{F6A3729B-F09E-487B-9A29-3B4F9AE6F667}"/>
                </a:ext>
              </a:extLst>
            </p:cNvPr>
            <p:cNvSpPr/>
            <p:nvPr/>
          </p:nvSpPr>
          <p:spPr>
            <a:xfrm>
              <a:off x="4192031" y="1694790"/>
              <a:ext cx="183431" cy="163504"/>
            </a:xfrm>
            <a:prstGeom prst="rightArrow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61578355-6397-0D13-556E-CF23BB0E2518}"/>
              </a:ext>
            </a:extLst>
          </p:cNvPr>
          <p:cNvGrpSpPr/>
          <p:nvPr/>
        </p:nvGrpSpPr>
        <p:grpSpPr>
          <a:xfrm>
            <a:off x="4365358" y="4435020"/>
            <a:ext cx="4465029" cy="1782206"/>
            <a:chOff x="1289923" y="419503"/>
            <a:chExt cx="4465029" cy="1782206"/>
          </a:xfrm>
        </p:grpSpPr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ADD7E74B-46C9-72B1-BBE0-22F5A13D0049}"/>
                </a:ext>
              </a:extLst>
            </p:cNvPr>
            <p:cNvSpPr/>
            <p:nvPr/>
          </p:nvSpPr>
          <p:spPr>
            <a:xfrm>
              <a:off x="1289923" y="419503"/>
              <a:ext cx="4465029" cy="1782206"/>
            </a:xfrm>
            <a:prstGeom prst="rect">
              <a:avLst/>
            </a:prstGeom>
            <a:noFill/>
            <a:ln w="19050">
              <a:solidFill>
                <a:schemeClr val="accent2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31" name="右箭头 61">
              <a:extLst>
                <a:ext uri="{FF2B5EF4-FFF2-40B4-BE49-F238E27FC236}">
                  <a16:creationId xmlns:a16="http://schemas.microsoft.com/office/drawing/2014/main" id="{E93CE22C-ECB8-7827-D1C7-E247BF22285E}"/>
                </a:ext>
              </a:extLst>
            </p:cNvPr>
            <p:cNvSpPr/>
            <p:nvPr/>
          </p:nvSpPr>
          <p:spPr>
            <a:xfrm>
              <a:off x="2686639" y="1686802"/>
              <a:ext cx="183431" cy="163504"/>
            </a:xfrm>
            <a:prstGeom prst="rightArrow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32" name="圆角矩形 1">
              <a:extLst>
                <a:ext uri="{FF2B5EF4-FFF2-40B4-BE49-F238E27FC236}">
                  <a16:creationId xmlns:a16="http://schemas.microsoft.com/office/drawing/2014/main" id="{CF84BCC8-9F38-F721-168D-AAC7ABF92BC0}"/>
                </a:ext>
              </a:extLst>
            </p:cNvPr>
            <p:cNvSpPr/>
            <p:nvPr/>
          </p:nvSpPr>
          <p:spPr>
            <a:xfrm>
              <a:off x="1638807" y="887564"/>
              <a:ext cx="3775935" cy="450038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>
                  <a:solidFill>
                    <a:schemeClr val="tx1"/>
                  </a:solidFill>
                  <a:latin typeface="Times New Roman" panose="02020603050405020304" pitchFamily="18" charset="0"/>
                  <a:ea typeface="仿宋" panose="02010609060101010101" pitchFamily="49" charset="-122"/>
                  <a:cs typeface="Times New Roman" panose="02020603050405020304" pitchFamily="18" charset="0"/>
                </a:rPr>
                <a:t>研究内容</a:t>
              </a:r>
              <a:r>
                <a:rPr lang="en-US" altLang="zh-CN" sz="1400" dirty="0">
                  <a:solidFill>
                    <a:schemeClr val="tx1"/>
                  </a:solidFill>
                  <a:latin typeface="Times New Roman" panose="02020603050405020304" pitchFamily="18" charset="0"/>
                  <a:ea typeface="仿宋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zh-CN" altLang="en-US" sz="1400" dirty="0">
                  <a:solidFill>
                    <a:schemeClr val="tx1"/>
                  </a:solidFill>
                  <a:latin typeface="Times New Roman" panose="02020603050405020304" pitchFamily="18" charset="0"/>
                  <a:ea typeface="仿宋" panose="02010609060101010101" pitchFamily="49" charset="-122"/>
                  <a:cs typeface="Times New Roman" panose="02020603050405020304" pitchFamily="18" charset="0"/>
                </a:rPr>
                <a:t>：多源异构定位信号融合的全域导航自适应切换技术研究</a:t>
              </a:r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8709C06D-0BB2-92B7-5BBF-80CA9AC6B13A}"/>
                </a:ext>
              </a:extLst>
            </p:cNvPr>
            <p:cNvSpPr/>
            <p:nvPr/>
          </p:nvSpPr>
          <p:spPr>
            <a:xfrm>
              <a:off x="2240266" y="513089"/>
              <a:ext cx="2571538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Times New Roman" panose="02020603050405020304" pitchFamily="18" charset="0"/>
                  <a:ea typeface="仿宋" panose="02010609060101010101" pitchFamily="49" charset="-122"/>
                  <a:cs typeface="Times New Roman" panose="02020603050405020304" pitchFamily="18" charset="0"/>
                </a:rPr>
                <a:t>问题</a:t>
              </a:r>
              <a:r>
                <a:rPr lang="en-US" altLang="zh-CN" sz="1200" b="1" dirty="0">
                  <a:latin typeface="Times New Roman" panose="02020603050405020304" pitchFamily="18" charset="0"/>
                  <a:ea typeface="仿宋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zh-CN" altLang="en-US" sz="1200" b="1" dirty="0">
                  <a:latin typeface="Times New Roman" panose="02020603050405020304" pitchFamily="18" charset="0"/>
                  <a:ea typeface="仿宋" panose="02010609060101010101" pitchFamily="49" charset="-122"/>
                  <a:cs typeface="Times New Roman" panose="02020603050405020304" pitchFamily="18" charset="0"/>
                </a:rPr>
                <a:t>：传感器失效导致的导航失能</a:t>
              </a:r>
            </a:p>
          </p:txBody>
        </p:sp>
        <p:sp>
          <p:nvSpPr>
            <p:cNvPr id="34" name="圆角矩形 46">
              <a:extLst>
                <a:ext uri="{FF2B5EF4-FFF2-40B4-BE49-F238E27FC236}">
                  <a16:creationId xmlns:a16="http://schemas.microsoft.com/office/drawing/2014/main" id="{3FF246FD-F45C-766E-D830-751EF46C1FDA}"/>
                </a:ext>
              </a:extLst>
            </p:cNvPr>
            <p:cNvSpPr/>
            <p:nvPr/>
          </p:nvSpPr>
          <p:spPr>
            <a:xfrm>
              <a:off x="1364547" y="1499838"/>
              <a:ext cx="1320513" cy="523933"/>
            </a:xfrm>
            <a:prstGeom prst="round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dirty="0">
                  <a:solidFill>
                    <a:schemeClr val="tx1"/>
                  </a:solidFill>
                  <a:latin typeface="Times New Roman" panose="02020603050405020304" pitchFamily="18" charset="0"/>
                  <a:ea typeface="仿宋" panose="02010609060101010101" pitchFamily="49" charset="-122"/>
                  <a:cs typeface="Times New Roman" panose="02020603050405020304" pitchFamily="18" charset="0"/>
                </a:rPr>
                <a:t>多源异构定位信息重建与对齐</a:t>
              </a:r>
            </a:p>
          </p:txBody>
        </p:sp>
        <p:sp>
          <p:nvSpPr>
            <p:cNvPr id="35" name="圆角矩形 46">
              <a:extLst>
                <a:ext uri="{FF2B5EF4-FFF2-40B4-BE49-F238E27FC236}">
                  <a16:creationId xmlns:a16="http://schemas.microsoft.com/office/drawing/2014/main" id="{BBEBB666-7BB0-7D05-937B-94622493519F}"/>
                </a:ext>
              </a:extLst>
            </p:cNvPr>
            <p:cNvSpPr/>
            <p:nvPr/>
          </p:nvSpPr>
          <p:spPr>
            <a:xfrm>
              <a:off x="2865779" y="1499838"/>
              <a:ext cx="1320513" cy="523933"/>
            </a:xfrm>
            <a:prstGeom prst="round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dirty="0">
                  <a:solidFill>
                    <a:schemeClr val="tx1"/>
                  </a:solidFill>
                  <a:latin typeface="Times New Roman" panose="02020603050405020304" pitchFamily="18" charset="0"/>
                  <a:ea typeface="仿宋" panose="02010609060101010101" pitchFamily="49" charset="-122"/>
                  <a:cs typeface="Times New Roman" panose="02020603050405020304" pitchFamily="18" charset="0"/>
                </a:rPr>
                <a:t>交互多模型跳变监测</a:t>
              </a:r>
            </a:p>
          </p:txBody>
        </p:sp>
        <p:sp>
          <p:nvSpPr>
            <p:cNvPr id="36" name="圆角矩形 46">
              <a:extLst>
                <a:ext uri="{FF2B5EF4-FFF2-40B4-BE49-F238E27FC236}">
                  <a16:creationId xmlns:a16="http://schemas.microsoft.com/office/drawing/2014/main" id="{207600CE-22D6-8786-DC45-6CC410B3F232}"/>
                </a:ext>
              </a:extLst>
            </p:cNvPr>
            <p:cNvSpPr/>
            <p:nvPr/>
          </p:nvSpPr>
          <p:spPr>
            <a:xfrm>
              <a:off x="4363395" y="1503332"/>
              <a:ext cx="1320513" cy="523933"/>
            </a:xfrm>
            <a:prstGeom prst="round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dirty="0">
                  <a:solidFill>
                    <a:schemeClr val="tx1"/>
                  </a:solidFill>
                  <a:latin typeface="Times New Roman" panose="02020603050405020304" pitchFamily="18" charset="0"/>
                  <a:ea typeface="仿宋" panose="02010609060101010101" pitchFamily="49" charset="-122"/>
                  <a:cs typeface="Times New Roman" panose="02020603050405020304" pitchFamily="18" charset="0"/>
                </a:rPr>
                <a:t>环境自适应集成决策</a:t>
              </a:r>
            </a:p>
          </p:txBody>
        </p:sp>
        <p:sp>
          <p:nvSpPr>
            <p:cNvPr id="37" name="右箭头 61">
              <a:extLst>
                <a:ext uri="{FF2B5EF4-FFF2-40B4-BE49-F238E27FC236}">
                  <a16:creationId xmlns:a16="http://schemas.microsoft.com/office/drawing/2014/main" id="{E7F992C4-E494-443E-58CE-99C358738741}"/>
                </a:ext>
              </a:extLst>
            </p:cNvPr>
            <p:cNvSpPr/>
            <p:nvPr/>
          </p:nvSpPr>
          <p:spPr>
            <a:xfrm>
              <a:off x="4192031" y="1694790"/>
              <a:ext cx="183431" cy="163504"/>
            </a:xfrm>
            <a:prstGeom prst="rightArrow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5B0F16E0-A06E-5437-9460-09F43C01A1A9}"/>
              </a:ext>
            </a:extLst>
          </p:cNvPr>
          <p:cNvGrpSpPr/>
          <p:nvPr/>
        </p:nvGrpSpPr>
        <p:grpSpPr>
          <a:xfrm>
            <a:off x="9139785" y="4439189"/>
            <a:ext cx="4465029" cy="1782206"/>
            <a:chOff x="1289923" y="419503"/>
            <a:chExt cx="4465029" cy="1782206"/>
          </a:xfrm>
        </p:grpSpPr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FA650C88-DE70-D21C-B69C-61363959E3A3}"/>
                </a:ext>
              </a:extLst>
            </p:cNvPr>
            <p:cNvSpPr/>
            <p:nvPr/>
          </p:nvSpPr>
          <p:spPr>
            <a:xfrm>
              <a:off x="1289923" y="419503"/>
              <a:ext cx="4465029" cy="1782206"/>
            </a:xfrm>
            <a:prstGeom prst="rect">
              <a:avLst/>
            </a:prstGeom>
            <a:noFill/>
            <a:ln w="19050">
              <a:solidFill>
                <a:schemeClr val="accent2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41" name="右箭头 61">
              <a:extLst>
                <a:ext uri="{FF2B5EF4-FFF2-40B4-BE49-F238E27FC236}">
                  <a16:creationId xmlns:a16="http://schemas.microsoft.com/office/drawing/2014/main" id="{3D1BC15F-1198-AFE5-923E-5291FC54BE43}"/>
                </a:ext>
              </a:extLst>
            </p:cNvPr>
            <p:cNvSpPr/>
            <p:nvPr/>
          </p:nvSpPr>
          <p:spPr>
            <a:xfrm>
              <a:off x="2686639" y="1686802"/>
              <a:ext cx="183431" cy="163504"/>
            </a:xfrm>
            <a:prstGeom prst="rightArrow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42" name="圆角矩形 1">
              <a:extLst>
                <a:ext uri="{FF2B5EF4-FFF2-40B4-BE49-F238E27FC236}">
                  <a16:creationId xmlns:a16="http://schemas.microsoft.com/office/drawing/2014/main" id="{5D23EA77-A478-188D-A19B-602E85E88CE9}"/>
                </a:ext>
              </a:extLst>
            </p:cNvPr>
            <p:cNvSpPr/>
            <p:nvPr/>
          </p:nvSpPr>
          <p:spPr>
            <a:xfrm>
              <a:off x="1638807" y="887564"/>
              <a:ext cx="3775935" cy="450038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>
                  <a:solidFill>
                    <a:schemeClr val="tx1"/>
                  </a:solidFill>
                  <a:latin typeface="Times New Roman" panose="02020603050405020304" pitchFamily="18" charset="0"/>
                  <a:ea typeface="仿宋" panose="02010609060101010101" pitchFamily="49" charset="-122"/>
                  <a:cs typeface="Times New Roman" panose="02020603050405020304" pitchFamily="18" charset="0"/>
                </a:rPr>
                <a:t>研究内容</a:t>
              </a:r>
              <a:r>
                <a:rPr lang="en-US" altLang="zh-CN" sz="1400" dirty="0">
                  <a:solidFill>
                    <a:schemeClr val="tx1"/>
                  </a:solidFill>
                  <a:latin typeface="Times New Roman" panose="02020603050405020304" pitchFamily="18" charset="0"/>
                  <a:ea typeface="仿宋" panose="02010609060101010101" pitchFamily="49" charset="-122"/>
                  <a:cs typeface="Times New Roman" panose="02020603050405020304" pitchFamily="18" charset="0"/>
                </a:rPr>
                <a:t>4</a:t>
              </a:r>
              <a:r>
                <a:rPr lang="zh-CN" altLang="en-US" sz="1400" dirty="0">
                  <a:solidFill>
                    <a:schemeClr val="tx1"/>
                  </a:solidFill>
                  <a:latin typeface="Times New Roman" panose="02020603050405020304" pitchFamily="18" charset="0"/>
                  <a:ea typeface="仿宋" panose="02010609060101010101" pitchFamily="49" charset="-122"/>
                  <a:cs typeface="Times New Roman" panose="02020603050405020304" pitchFamily="18" charset="0"/>
                </a:rPr>
                <a:t>：复杂地块智能路径规划研究</a:t>
              </a:r>
            </a:p>
          </p:txBody>
        </p:sp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8B69F4CB-0E98-734E-B8B4-49ECCBC6AB0E}"/>
                </a:ext>
              </a:extLst>
            </p:cNvPr>
            <p:cNvSpPr/>
            <p:nvPr/>
          </p:nvSpPr>
          <p:spPr>
            <a:xfrm>
              <a:off x="1711567" y="514978"/>
              <a:ext cx="380264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Times New Roman" panose="02020603050405020304" pitchFamily="18" charset="0"/>
                  <a:ea typeface="仿宋" panose="02010609060101010101" pitchFamily="49" charset="-122"/>
                  <a:cs typeface="Times New Roman" panose="02020603050405020304" pitchFamily="18" charset="0"/>
                </a:rPr>
                <a:t>问题</a:t>
              </a:r>
              <a:r>
                <a:rPr lang="en-US" altLang="zh-CN" sz="1200" b="1" dirty="0">
                  <a:latin typeface="Times New Roman" panose="02020603050405020304" pitchFamily="18" charset="0"/>
                  <a:ea typeface="仿宋" panose="02010609060101010101" pitchFamily="49" charset="-122"/>
                  <a:cs typeface="Times New Roman" panose="02020603050405020304" pitchFamily="18" charset="0"/>
                </a:rPr>
                <a:t>4</a:t>
              </a:r>
              <a:r>
                <a:rPr lang="zh-CN" altLang="en-US" sz="1200" b="1" dirty="0">
                  <a:latin typeface="Times New Roman" panose="02020603050405020304" pitchFamily="18" charset="0"/>
                  <a:ea typeface="仿宋" panose="02010609060101010101" pitchFamily="49" charset="-122"/>
                  <a:cs typeface="Times New Roman" panose="02020603050405020304" pitchFamily="18" charset="0"/>
                </a:rPr>
                <a:t>：复杂地块和多样化农作物带来的路径规划困难</a:t>
              </a:r>
            </a:p>
          </p:txBody>
        </p:sp>
        <p:sp>
          <p:nvSpPr>
            <p:cNvPr id="44" name="圆角矩形 46">
              <a:extLst>
                <a:ext uri="{FF2B5EF4-FFF2-40B4-BE49-F238E27FC236}">
                  <a16:creationId xmlns:a16="http://schemas.microsoft.com/office/drawing/2014/main" id="{69228362-3FE5-B1D7-E7C1-094D0D7699D7}"/>
                </a:ext>
              </a:extLst>
            </p:cNvPr>
            <p:cNvSpPr/>
            <p:nvPr/>
          </p:nvSpPr>
          <p:spPr>
            <a:xfrm>
              <a:off x="1364547" y="1499838"/>
              <a:ext cx="1320513" cy="523933"/>
            </a:xfrm>
            <a:prstGeom prst="round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dirty="0">
                  <a:solidFill>
                    <a:schemeClr val="tx1"/>
                  </a:solidFill>
                  <a:latin typeface="Times New Roman" panose="02020603050405020304" pitchFamily="18" charset="0"/>
                  <a:ea typeface="仿宋" panose="02010609060101010101" pitchFamily="49" charset="-122"/>
                  <a:cs typeface="Times New Roman" panose="02020603050405020304" pitchFamily="18" charset="0"/>
                </a:rPr>
                <a:t>全时全域实时路径规划策略</a:t>
              </a:r>
            </a:p>
          </p:txBody>
        </p:sp>
        <p:sp>
          <p:nvSpPr>
            <p:cNvPr id="45" name="圆角矩形 46">
              <a:extLst>
                <a:ext uri="{FF2B5EF4-FFF2-40B4-BE49-F238E27FC236}">
                  <a16:creationId xmlns:a16="http://schemas.microsoft.com/office/drawing/2014/main" id="{CEC833FE-433B-7405-487A-AA4A9DE16379}"/>
                </a:ext>
              </a:extLst>
            </p:cNvPr>
            <p:cNvSpPr/>
            <p:nvPr/>
          </p:nvSpPr>
          <p:spPr>
            <a:xfrm>
              <a:off x="2865779" y="1499838"/>
              <a:ext cx="1320513" cy="523933"/>
            </a:xfrm>
            <a:prstGeom prst="round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dirty="0">
                  <a:solidFill>
                    <a:schemeClr val="tx1"/>
                  </a:solidFill>
                  <a:latin typeface="Times New Roman" panose="02020603050405020304" pitchFamily="18" charset="0"/>
                  <a:ea typeface="仿宋" panose="02010609060101010101" pitchFamily="49" charset="-122"/>
                  <a:cs typeface="Times New Roman" panose="02020603050405020304" pitchFamily="18" charset="0"/>
                </a:rPr>
                <a:t>多维语义地图实时构建与更新</a:t>
              </a:r>
            </a:p>
          </p:txBody>
        </p:sp>
        <p:sp>
          <p:nvSpPr>
            <p:cNvPr id="48" name="圆角矩形 46">
              <a:extLst>
                <a:ext uri="{FF2B5EF4-FFF2-40B4-BE49-F238E27FC236}">
                  <a16:creationId xmlns:a16="http://schemas.microsoft.com/office/drawing/2014/main" id="{BAFF2C2F-BC5B-9837-54B5-B28705ABCAA3}"/>
                </a:ext>
              </a:extLst>
            </p:cNvPr>
            <p:cNvSpPr/>
            <p:nvPr/>
          </p:nvSpPr>
          <p:spPr>
            <a:xfrm>
              <a:off x="4363395" y="1503332"/>
              <a:ext cx="1320513" cy="523933"/>
            </a:xfrm>
            <a:prstGeom prst="round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dirty="0">
                  <a:solidFill>
                    <a:schemeClr val="tx1"/>
                  </a:solidFill>
                  <a:latin typeface="Times New Roman" panose="02020603050405020304" pitchFamily="18" charset="0"/>
                  <a:ea typeface="仿宋" panose="02010609060101010101" pitchFamily="49" charset="-122"/>
                  <a:cs typeface="Times New Roman" panose="02020603050405020304" pitchFamily="18" charset="0"/>
                </a:rPr>
                <a:t>双动态场景最优实时路径规划</a:t>
              </a:r>
            </a:p>
          </p:txBody>
        </p:sp>
        <p:sp>
          <p:nvSpPr>
            <p:cNvPr id="50" name="右箭头 61">
              <a:extLst>
                <a:ext uri="{FF2B5EF4-FFF2-40B4-BE49-F238E27FC236}">
                  <a16:creationId xmlns:a16="http://schemas.microsoft.com/office/drawing/2014/main" id="{3F9AA698-85E8-C107-9561-46BD737C4FE8}"/>
                </a:ext>
              </a:extLst>
            </p:cNvPr>
            <p:cNvSpPr/>
            <p:nvPr/>
          </p:nvSpPr>
          <p:spPr>
            <a:xfrm>
              <a:off x="4192031" y="1694790"/>
              <a:ext cx="183431" cy="163504"/>
            </a:xfrm>
            <a:prstGeom prst="rightArrow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cxnSp>
        <p:nvCxnSpPr>
          <p:cNvPr id="65" name="直接连接符 64">
            <a:extLst>
              <a:ext uri="{FF2B5EF4-FFF2-40B4-BE49-F238E27FC236}">
                <a16:creationId xmlns:a16="http://schemas.microsoft.com/office/drawing/2014/main" id="{020090DF-6C99-3FD6-3A90-099E44156C03}"/>
              </a:ext>
            </a:extLst>
          </p:cNvPr>
          <p:cNvCxnSpPr>
            <a:cxnSpLocks/>
          </p:cNvCxnSpPr>
          <p:nvPr/>
        </p:nvCxnSpPr>
        <p:spPr>
          <a:xfrm flipV="1">
            <a:off x="3064351" y="4305624"/>
            <a:ext cx="11844630" cy="45587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>
            <a:extLst>
              <a:ext uri="{FF2B5EF4-FFF2-40B4-BE49-F238E27FC236}">
                <a16:creationId xmlns:a16="http://schemas.microsoft.com/office/drawing/2014/main" id="{A92ED6AD-F55F-DCE9-16F1-252EC526133D}"/>
              </a:ext>
            </a:extLst>
          </p:cNvPr>
          <p:cNvCxnSpPr>
            <a:cxnSpLocks/>
          </p:cNvCxnSpPr>
          <p:nvPr/>
        </p:nvCxnSpPr>
        <p:spPr>
          <a:xfrm flipV="1">
            <a:off x="3056731" y="6340164"/>
            <a:ext cx="11844630" cy="45587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下箭头 27">
            <a:extLst>
              <a:ext uri="{FF2B5EF4-FFF2-40B4-BE49-F238E27FC236}">
                <a16:creationId xmlns:a16="http://schemas.microsoft.com/office/drawing/2014/main" id="{F4E96719-5E51-2B9F-9F73-CA07DC0B10CF}"/>
              </a:ext>
            </a:extLst>
          </p:cNvPr>
          <p:cNvSpPr/>
          <p:nvPr/>
        </p:nvSpPr>
        <p:spPr>
          <a:xfrm>
            <a:off x="3591463" y="3731160"/>
            <a:ext cx="222068" cy="1171921"/>
          </a:xfrm>
          <a:prstGeom prst="downArrow">
            <a:avLst/>
          </a:prstGeom>
          <a:solidFill>
            <a:schemeClr val="bg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ea typeface="仿宋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2" name="下箭头 27">
            <a:extLst>
              <a:ext uri="{FF2B5EF4-FFF2-40B4-BE49-F238E27FC236}">
                <a16:creationId xmlns:a16="http://schemas.microsoft.com/office/drawing/2014/main" id="{F7892E81-6491-C21F-42E7-F1F0735A5CCC}"/>
              </a:ext>
            </a:extLst>
          </p:cNvPr>
          <p:cNvSpPr/>
          <p:nvPr/>
        </p:nvSpPr>
        <p:spPr>
          <a:xfrm>
            <a:off x="14220181" y="3731160"/>
            <a:ext cx="222068" cy="1171921"/>
          </a:xfrm>
          <a:prstGeom prst="downArrow">
            <a:avLst/>
          </a:prstGeom>
          <a:solidFill>
            <a:schemeClr val="bg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ea typeface="仿宋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6" name="下箭头 27">
            <a:extLst>
              <a:ext uri="{FF2B5EF4-FFF2-40B4-BE49-F238E27FC236}">
                <a16:creationId xmlns:a16="http://schemas.microsoft.com/office/drawing/2014/main" id="{92A1DFCD-41DF-4DE6-30B3-8FB9966C8FA0}"/>
              </a:ext>
            </a:extLst>
          </p:cNvPr>
          <p:cNvSpPr/>
          <p:nvPr/>
        </p:nvSpPr>
        <p:spPr>
          <a:xfrm rot="5400000">
            <a:off x="3169543" y="6114983"/>
            <a:ext cx="1564698" cy="665245"/>
          </a:xfrm>
          <a:prstGeom prst="bentUpArrow">
            <a:avLst>
              <a:gd name="adj1" fmla="val 18318"/>
              <a:gd name="adj2" fmla="val 23613"/>
              <a:gd name="adj3" fmla="val 25000"/>
            </a:avLst>
          </a:prstGeom>
          <a:solidFill>
            <a:schemeClr val="bg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ea typeface="仿宋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1" name="下箭头 27">
            <a:extLst>
              <a:ext uri="{FF2B5EF4-FFF2-40B4-BE49-F238E27FC236}">
                <a16:creationId xmlns:a16="http://schemas.microsoft.com/office/drawing/2014/main" id="{FD569B51-559F-95ED-E3BB-70BEC4BC82B6}"/>
              </a:ext>
            </a:extLst>
          </p:cNvPr>
          <p:cNvSpPr/>
          <p:nvPr/>
        </p:nvSpPr>
        <p:spPr>
          <a:xfrm rot="5400000" flipV="1">
            <a:off x="13252842" y="6092650"/>
            <a:ext cx="1553576" cy="721037"/>
          </a:xfrm>
          <a:prstGeom prst="bentUpArrow">
            <a:avLst>
              <a:gd name="adj1" fmla="val 16336"/>
              <a:gd name="adj2" fmla="val 19165"/>
              <a:gd name="adj3" fmla="val 24122"/>
            </a:avLst>
          </a:prstGeom>
          <a:solidFill>
            <a:schemeClr val="bg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ea typeface="仿宋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1028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104">
            <a:extLst>
              <a:ext uri="{FF2B5EF4-FFF2-40B4-BE49-F238E27FC236}">
                <a16:creationId xmlns:a16="http://schemas.microsoft.com/office/drawing/2014/main" id="{9AA4D7D4-36C6-4028-783D-A660E6BD7E44}"/>
              </a:ext>
            </a:extLst>
          </p:cNvPr>
          <p:cNvSpPr/>
          <p:nvPr/>
        </p:nvSpPr>
        <p:spPr>
          <a:xfrm>
            <a:off x="5240751" y="398346"/>
            <a:ext cx="8746832" cy="882024"/>
          </a:xfrm>
          <a:prstGeom prst="round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b="1" dirty="0">
              <a:solidFill>
                <a:schemeClr val="tx1"/>
              </a:solidFill>
              <a:latin typeface="Times New Roman" panose="02020603050405020304" pitchFamily="18" charset="0"/>
              <a:ea typeface="仿宋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5ACD1FF3-F930-739C-3DDB-43A086197B73}"/>
              </a:ext>
            </a:extLst>
          </p:cNvPr>
          <p:cNvCxnSpPr>
            <a:cxnSpLocks/>
          </p:cNvCxnSpPr>
          <p:nvPr/>
        </p:nvCxnSpPr>
        <p:spPr>
          <a:xfrm flipV="1">
            <a:off x="3177864" y="1362534"/>
            <a:ext cx="11844630" cy="45587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圆角矩形 104">
            <a:extLst>
              <a:ext uri="{FF2B5EF4-FFF2-40B4-BE49-F238E27FC236}">
                <a16:creationId xmlns:a16="http://schemas.microsoft.com/office/drawing/2014/main" id="{D5000958-3954-9E60-A2BC-DBF5FDDDD93A}"/>
              </a:ext>
            </a:extLst>
          </p:cNvPr>
          <p:cNvSpPr/>
          <p:nvPr/>
        </p:nvSpPr>
        <p:spPr>
          <a:xfrm>
            <a:off x="5240751" y="1801645"/>
            <a:ext cx="8746832" cy="882024"/>
          </a:xfrm>
          <a:prstGeom prst="round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b="1" dirty="0">
              <a:solidFill>
                <a:schemeClr val="tx1"/>
              </a:solidFill>
              <a:latin typeface="Times New Roman" panose="02020603050405020304" pitchFamily="18" charset="0"/>
              <a:ea typeface="仿宋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A9A58347-FAE5-38CB-4706-ABB68F405955}"/>
              </a:ext>
            </a:extLst>
          </p:cNvPr>
          <p:cNvSpPr/>
          <p:nvPr/>
        </p:nvSpPr>
        <p:spPr>
          <a:xfrm>
            <a:off x="5473483" y="1979191"/>
            <a:ext cx="2465540" cy="553419"/>
          </a:xfrm>
          <a:prstGeom prst="rect">
            <a:avLst/>
          </a:prstGeom>
          <a:solidFill>
            <a:schemeClr val="accent2"/>
          </a:solidFill>
          <a:ln w="190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自主巡检与应急排险机器人设计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3678857D-44CD-CF58-C6C6-71DB433D8CE5}"/>
              </a:ext>
            </a:extLst>
          </p:cNvPr>
          <p:cNvSpPr/>
          <p:nvPr/>
        </p:nvSpPr>
        <p:spPr>
          <a:xfrm>
            <a:off x="8367830" y="1970735"/>
            <a:ext cx="2465540" cy="553419"/>
          </a:xfrm>
          <a:prstGeom prst="rect">
            <a:avLst/>
          </a:prstGeom>
          <a:solidFill>
            <a:schemeClr val="accent2"/>
          </a:solidFill>
          <a:ln w="190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精细化作业实时规划与自适应控制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4F2EB435-9109-EEEF-24FD-4F16A78C89CD}"/>
              </a:ext>
            </a:extLst>
          </p:cNvPr>
          <p:cNvSpPr/>
          <p:nvPr/>
        </p:nvSpPr>
        <p:spPr>
          <a:xfrm>
            <a:off x="11275473" y="1988558"/>
            <a:ext cx="2465540" cy="553419"/>
          </a:xfrm>
          <a:prstGeom prst="rect">
            <a:avLst/>
          </a:prstGeom>
          <a:solidFill>
            <a:schemeClr val="accent2"/>
          </a:solidFill>
          <a:ln w="190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危险源实时处理与应急排险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FDA7A01-F01C-25CF-9A54-383C478DEA4E}"/>
              </a:ext>
            </a:extLst>
          </p:cNvPr>
          <p:cNvSpPr txBox="1"/>
          <p:nvPr/>
        </p:nvSpPr>
        <p:spPr>
          <a:xfrm>
            <a:off x="3438974" y="2041079"/>
            <a:ext cx="14969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800" b="1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子课题分解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CA1C8398-6821-EA86-1E16-F01EB94B7F1B}"/>
              </a:ext>
            </a:extLst>
          </p:cNvPr>
          <p:cNvSpPr/>
          <p:nvPr/>
        </p:nvSpPr>
        <p:spPr>
          <a:xfrm>
            <a:off x="6452836" y="3960375"/>
            <a:ext cx="2465540" cy="553419"/>
          </a:xfrm>
          <a:prstGeom prst="rect">
            <a:avLst/>
          </a:prstGeom>
          <a:solidFill>
            <a:srgbClr val="D6E4ED"/>
          </a:solidFill>
          <a:ln w="190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多地形自适应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0BF71C24-E714-1998-1D42-B530EB953375}"/>
              </a:ext>
            </a:extLst>
          </p:cNvPr>
          <p:cNvSpPr/>
          <p:nvPr/>
        </p:nvSpPr>
        <p:spPr>
          <a:xfrm>
            <a:off x="6452836" y="4627985"/>
            <a:ext cx="2465540" cy="553419"/>
          </a:xfrm>
          <a:prstGeom prst="rect">
            <a:avLst/>
          </a:prstGeom>
          <a:solidFill>
            <a:srgbClr val="D6E4ED"/>
          </a:solidFill>
          <a:ln w="190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强大电机扭矩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30302616-370C-79ED-F32C-3AEBA6487EDE}"/>
              </a:ext>
            </a:extLst>
          </p:cNvPr>
          <p:cNvSpPr/>
          <p:nvPr/>
        </p:nvSpPr>
        <p:spPr>
          <a:xfrm>
            <a:off x="6452836" y="5295595"/>
            <a:ext cx="2465540" cy="553419"/>
          </a:xfrm>
          <a:prstGeom prst="rect">
            <a:avLst/>
          </a:prstGeom>
          <a:solidFill>
            <a:srgbClr val="D6E4ED"/>
          </a:solidFill>
          <a:ln w="190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强大越障能力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369588FF-79EB-2558-A43B-5E96675D5010}"/>
              </a:ext>
            </a:extLst>
          </p:cNvPr>
          <p:cNvSpPr txBox="1"/>
          <p:nvPr/>
        </p:nvSpPr>
        <p:spPr>
          <a:xfrm>
            <a:off x="6575340" y="3335297"/>
            <a:ext cx="21945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自主巡检与应急排险机器人设计</a:t>
            </a:r>
            <a:endParaRPr lang="zh-CN" altLang="en-US" sz="1800" b="1" dirty="0">
              <a:latin typeface="Times New Roman" panose="02020603050405020304" pitchFamily="18" charset="0"/>
              <a:ea typeface="仿宋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C4DC6706-9283-C6BE-1B53-C6515766D1E3}"/>
              </a:ext>
            </a:extLst>
          </p:cNvPr>
          <p:cNvSpPr/>
          <p:nvPr/>
        </p:nvSpPr>
        <p:spPr>
          <a:xfrm>
            <a:off x="6277588" y="3348970"/>
            <a:ext cx="2838299" cy="2602954"/>
          </a:xfrm>
          <a:prstGeom prst="rect">
            <a:avLst/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Times New Roman" panose="02020603050405020304" pitchFamily="18" charset="0"/>
              <a:ea typeface="仿宋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A7C8FAD5-C4FA-E56A-BC4C-C6205631940E}"/>
              </a:ext>
            </a:extLst>
          </p:cNvPr>
          <p:cNvSpPr/>
          <p:nvPr/>
        </p:nvSpPr>
        <p:spPr>
          <a:xfrm>
            <a:off x="10945061" y="3960378"/>
            <a:ext cx="2465540" cy="553419"/>
          </a:xfrm>
          <a:prstGeom prst="rect">
            <a:avLst/>
          </a:prstGeom>
          <a:solidFill>
            <a:srgbClr val="D6E4ED"/>
          </a:solidFill>
          <a:ln w="190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高精度机械臂控制算法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40DFDB07-F3A7-FF5A-7E9F-28DA0BA20B3E}"/>
              </a:ext>
            </a:extLst>
          </p:cNvPr>
          <p:cNvSpPr/>
          <p:nvPr/>
        </p:nvSpPr>
        <p:spPr>
          <a:xfrm>
            <a:off x="10945061" y="4627988"/>
            <a:ext cx="2465540" cy="553419"/>
          </a:xfrm>
          <a:prstGeom prst="rect">
            <a:avLst/>
          </a:prstGeom>
          <a:solidFill>
            <a:srgbClr val="D6E4ED"/>
          </a:solidFill>
          <a:ln w="190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高精度作业规划算法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45C5FB00-AA9A-7F17-3C77-668634BDA827}"/>
              </a:ext>
            </a:extLst>
          </p:cNvPr>
          <p:cNvSpPr/>
          <p:nvPr/>
        </p:nvSpPr>
        <p:spPr>
          <a:xfrm>
            <a:off x="10945061" y="5295598"/>
            <a:ext cx="2465540" cy="553419"/>
          </a:xfrm>
          <a:prstGeom prst="rect">
            <a:avLst/>
          </a:prstGeom>
          <a:solidFill>
            <a:srgbClr val="D6E4ED"/>
          </a:solidFill>
          <a:ln w="190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视嗅数据融合</a:t>
            </a:r>
            <a:endParaRPr lang="zh-CN" altLang="en-US" b="1" dirty="0">
              <a:solidFill>
                <a:schemeClr val="tx1"/>
              </a:solidFill>
              <a:latin typeface="Times New Roman" panose="02020603050405020304" pitchFamily="18" charset="0"/>
              <a:ea typeface="仿宋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6340637B-CBA2-6AD0-49F0-FFC014B438DD}"/>
              </a:ext>
            </a:extLst>
          </p:cNvPr>
          <p:cNvSpPr txBox="1"/>
          <p:nvPr/>
        </p:nvSpPr>
        <p:spPr>
          <a:xfrm>
            <a:off x="11080551" y="3314853"/>
            <a:ext cx="21945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800" b="1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精细化作业实时规划与自适应控制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77E4A5A7-4C76-BACC-152D-D2F65A44F238}"/>
              </a:ext>
            </a:extLst>
          </p:cNvPr>
          <p:cNvSpPr/>
          <p:nvPr/>
        </p:nvSpPr>
        <p:spPr>
          <a:xfrm>
            <a:off x="10769815" y="3348967"/>
            <a:ext cx="2838298" cy="2602960"/>
          </a:xfrm>
          <a:prstGeom prst="rect">
            <a:avLst/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Times New Roman" panose="02020603050405020304" pitchFamily="18" charset="0"/>
              <a:ea typeface="仿宋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9DDA8411-D6CE-DED9-0A73-793FEA0F6C0B}"/>
              </a:ext>
            </a:extLst>
          </p:cNvPr>
          <p:cNvSpPr/>
          <p:nvPr/>
        </p:nvSpPr>
        <p:spPr>
          <a:xfrm>
            <a:off x="5473483" y="6375931"/>
            <a:ext cx="8390467" cy="1161654"/>
          </a:xfrm>
          <a:prstGeom prst="rect">
            <a:avLst/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Times New Roman" panose="02020603050405020304" pitchFamily="18" charset="0"/>
              <a:ea typeface="仿宋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79B9D0CD-B796-3826-553C-74BF267EF8F5}"/>
              </a:ext>
            </a:extLst>
          </p:cNvPr>
          <p:cNvSpPr/>
          <p:nvPr/>
        </p:nvSpPr>
        <p:spPr>
          <a:xfrm>
            <a:off x="5650848" y="6861925"/>
            <a:ext cx="2465540" cy="553419"/>
          </a:xfrm>
          <a:prstGeom prst="rect">
            <a:avLst/>
          </a:prstGeom>
          <a:solidFill>
            <a:srgbClr val="D6E4ED"/>
          </a:solidFill>
          <a:ln w="190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判断风险类型和级别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44F166A1-1BAB-93D1-4D63-197E7E6B3F4D}"/>
              </a:ext>
            </a:extLst>
          </p:cNvPr>
          <p:cNvSpPr/>
          <p:nvPr/>
        </p:nvSpPr>
        <p:spPr>
          <a:xfrm>
            <a:off x="8445441" y="6849884"/>
            <a:ext cx="2465540" cy="553419"/>
          </a:xfrm>
          <a:prstGeom prst="rect">
            <a:avLst/>
          </a:prstGeom>
          <a:solidFill>
            <a:srgbClr val="D6E4ED"/>
          </a:solidFill>
          <a:ln w="190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自动应急处理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E9A55A3F-D129-8AE2-AD79-95901AED1BBE}"/>
              </a:ext>
            </a:extLst>
          </p:cNvPr>
          <p:cNvSpPr/>
          <p:nvPr/>
        </p:nvSpPr>
        <p:spPr>
          <a:xfrm>
            <a:off x="11275473" y="6849884"/>
            <a:ext cx="2465540" cy="553419"/>
          </a:xfrm>
          <a:prstGeom prst="rect">
            <a:avLst/>
          </a:prstGeom>
          <a:solidFill>
            <a:srgbClr val="D6E4ED"/>
          </a:solidFill>
          <a:ln w="190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智能化排险作业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99B733C9-4D1B-A73D-6134-6E882465D10A}"/>
              </a:ext>
            </a:extLst>
          </p:cNvPr>
          <p:cNvSpPr txBox="1"/>
          <p:nvPr/>
        </p:nvSpPr>
        <p:spPr>
          <a:xfrm>
            <a:off x="7872984" y="6452294"/>
            <a:ext cx="3566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800" b="1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危险源实时处理与应急排险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74B8BDA2-9822-4C75-C36A-9C43C9E9D5EB}"/>
              </a:ext>
            </a:extLst>
          </p:cNvPr>
          <p:cNvSpPr txBox="1"/>
          <p:nvPr/>
        </p:nvSpPr>
        <p:spPr>
          <a:xfrm>
            <a:off x="3679372" y="4972429"/>
            <a:ext cx="11105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研究内容</a:t>
            </a:r>
            <a:endParaRPr lang="zh-CN" altLang="en-US" sz="1800" b="1" dirty="0">
              <a:latin typeface="Times New Roman" panose="02020603050405020304" pitchFamily="18" charset="0"/>
              <a:ea typeface="仿宋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5" name="圆角矩形 104">
            <a:extLst>
              <a:ext uri="{FF2B5EF4-FFF2-40B4-BE49-F238E27FC236}">
                <a16:creationId xmlns:a16="http://schemas.microsoft.com/office/drawing/2014/main" id="{1D22F2A7-F0AB-D370-9809-11C24E384D25}"/>
              </a:ext>
            </a:extLst>
          </p:cNvPr>
          <p:cNvSpPr/>
          <p:nvPr/>
        </p:nvSpPr>
        <p:spPr>
          <a:xfrm>
            <a:off x="5227184" y="3258112"/>
            <a:ext cx="8746833" cy="4438173"/>
          </a:xfrm>
          <a:prstGeom prst="roundRect">
            <a:avLst>
              <a:gd name="adj" fmla="val 5283"/>
            </a:avLst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b="1" dirty="0">
              <a:solidFill>
                <a:schemeClr val="tx1"/>
              </a:solidFill>
              <a:latin typeface="Times New Roman" panose="02020603050405020304" pitchFamily="18" charset="0"/>
              <a:ea typeface="仿宋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F459AC7E-B1D5-7FFE-BF95-77E04799348C}"/>
              </a:ext>
            </a:extLst>
          </p:cNvPr>
          <p:cNvSpPr txBox="1"/>
          <p:nvPr/>
        </p:nvSpPr>
        <p:spPr>
          <a:xfrm>
            <a:off x="9217152" y="4308315"/>
            <a:ext cx="13665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800" b="1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运动支撑</a:t>
            </a:r>
            <a:endParaRPr lang="en-US" altLang="zh-CN" sz="1800" b="1" dirty="0">
              <a:latin typeface="Times New Roman" panose="02020603050405020304" pitchFamily="18" charset="0"/>
              <a:ea typeface="仿宋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D317AE74-AF79-3085-94F1-F6196BD56333}"/>
              </a:ext>
            </a:extLst>
          </p:cNvPr>
          <p:cNvSpPr txBox="1"/>
          <p:nvPr/>
        </p:nvSpPr>
        <p:spPr>
          <a:xfrm>
            <a:off x="7680034" y="5960721"/>
            <a:ext cx="12816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机动支撑</a:t>
            </a:r>
            <a:endParaRPr lang="en-US" altLang="zh-CN" sz="1800" b="1" dirty="0">
              <a:latin typeface="Times New Roman" panose="02020603050405020304" pitchFamily="18" charset="0"/>
              <a:ea typeface="仿宋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D1010E08-6960-93F2-F564-89D430B34B05}"/>
              </a:ext>
            </a:extLst>
          </p:cNvPr>
          <p:cNvSpPr txBox="1"/>
          <p:nvPr/>
        </p:nvSpPr>
        <p:spPr>
          <a:xfrm>
            <a:off x="10827025" y="5994503"/>
            <a:ext cx="12816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800" b="1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操作支撑</a:t>
            </a:r>
            <a:endParaRPr lang="en-US" altLang="zh-CN" sz="1800" b="1" dirty="0">
              <a:latin typeface="Times New Roman" panose="02020603050405020304" pitchFamily="18" charset="0"/>
              <a:ea typeface="仿宋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50" name="直接连接符 49">
            <a:extLst>
              <a:ext uri="{FF2B5EF4-FFF2-40B4-BE49-F238E27FC236}">
                <a16:creationId xmlns:a16="http://schemas.microsoft.com/office/drawing/2014/main" id="{690AF501-CF06-176F-F4E2-97570B066801}"/>
              </a:ext>
            </a:extLst>
          </p:cNvPr>
          <p:cNvCxnSpPr>
            <a:cxnSpLocks/>
          </p:cNvCxnSpPr>
          <p:nvPr/>
        </p:nvCxnSpPr>
        <p:spPr>
          <a:xfrm flipV="1">
            <a:off x="3211729" y="2776466"/>
            <a:ext cx="11844630" cy="45587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箭头连接符 51">
            <a:extLst>
              <a:ext uri="{FF2B5EF4-FFF2-40B4-BE49-F238E27FC236}">
                <a16:creationId xmlns:a16="http://schemas.microsoft.com/office/drawing/2014/main" id="{B2ACF566-4406-1176-743E-8292651213C9}"/>
              </a:ext>
            </a:extLst>
          </p:cNvPr>
          <p:cNvCxnSpPr>
            <a:cxnSpLocks/>
          </p:cNvCxnSpPr>
          <p:nvPr/>
        </p:nvCxnSpPr>
        <p:spPr>
          <a:xfrm>
            <a:off x="7794440" y="5954160"/>
            <a:ext cx="0" cy="41631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直接连接符 59">
            <a:extLst>
              <a:ext uri="{FF2B5EF4-FFF2-40B4-BE49-F238E27FC236}">
                <a16:creationId xmlns:a16="http://schemas.microsoft.com/office/drawing/2014/main" id="{5EB7EE6F-9CBD-1B6C-52B8-E21B055C523E}"/>
              </a:ext>
            </a:extLst>
          </p:cNvPr>
          <p:cNvCxnSpPr>
            <a:cxnSpLocks/>
          </p:cNvCxnSpPr>
          <p:nvPr/>
        </p:nvCxnSpPr>
        <p:spPr>
          <a:xfrm flipV="1">
            <a:off x="2996061" y="7774718"/>
            <a:ext cx="11844630" cy="45587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下箭头 27">
            <a:extLst>
              <a:ext uri="{FF2B5EF4-FFF2-40B4-BE49-F238E27FC236}">
                <a16:creationId xmlns:a16="http://schemas.microsoft.com/office/drawing/2014/main" id="{FF14B282-5EDB-315D-B0CA-2DB1BBE60372}"/>
              </a:ext>
            </a:extLst>
          </p:cNvPr>
          <p:cNvSpPr/>
          <p:nvPr/>
        </p:nvSpPr>
        <p:spPr>
          <a:xfrm>
            <a:off x="9581721" y="7877256"/>
            <a:ext cx="222068" cy="254992"/>
          </a:xfrm>
          <a:prstGeom prst="downArrow">
            <a:avLst/>
          </a:prstGeom>
          <a:solidFill>
            <a:schemeClr val="bg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ea typeface="仿宋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2" name="矩形 61">
            <a:extLst>
              <a:ext uri="{FF2B5EF4-FFF2-40B4-BE49-F238E27FC236}">
                <a16:creationId xmlns:a16="http://schemas.microsoft.com/office/drawing/2014/main" id="{4D7766D7-6248-0277-8604-AF91B71B9FA1}"/>
              </a:ext>
            </a:extLst>
          </p:cNvPr>
          <p:cNvSpPr/>
          <p:nvPr/>
        </p:nvSpPr>
        <p:spPr>
          <a:xfrm>
            <a:off x="5240751" y="8189199"/>
            <a:ext cx="8760399" cy="49264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适应≥</a:t>
            </a:r>
            <a:r>
              <a:rPr lang="en-US" altLang="zh-CN" sz="1600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1600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种地形变化，确保最大爬坡仰角不小于</a:t>
            </a:r>
            <a:r>
              <a:rPr lang="en-US" altLang="zh-CN" sz="1600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40°</a:t>
            </a:r>
            <a:r>
              <a:rPr lang="zh-CN" altLang="en-US" sz="1600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，最大越障高度不小于</a:t>
            </a:r>
            <a:r>
              <a:rPr lang="en-US" altLang="zh-CN" sz="1600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20cm</a:t>
            </a:r>
            <a:r>
              <a:rPr lang="zh-CN" altLang="en-US" sz="1600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1600" b="1" dirty="0">
              <a:solidFill>
                <a:schemeClr val="tx1"/>
              </a:solidFill>
              <a:latin typeface="Times New Roman" panose="02020603050405020304" pitchFamily="18" charset="0"/>
              <a:ea typeface="仿宋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F8594503-AD07-A01E-C7D4-988837EDC0D3}"/>
              </a:ext>
            </a:extLst>
          </p:cNvPr>
          <p:cNvSpPr txBox="1"/>
          <p:nvPr/>
        </p:nvSpPr>
        <p:spPr>
          <a:xfrm>
            <a:off x="3824294" y="8112353"/>
            <a:ext cx="9656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800" b="1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完成</a:t>
            </a:r>
            <a:endParaRPr lang="en-US" altLang="zh-CN" sz="1800" b="1" dirty="0">
              <a:latin typeface="Times New Roman" panose="02020603050405020304" pitchFamily="18" charset="0"/>
              <a:ea typeface="仿宋" panose="02010609060101010101" pitchFamily="49" charset="-122"/>
              <a:cs typeface="Times New Roman" panose="02020603050405020304" pitchFamily="18" charset="0"/>
            </a:endParaRPr>
          </a:p>
          <a:p>
            <a:pPr algn="ctr"/>
            <a:r>
              <a:rPr lang="zh-CN" altLang="en-US" sz="1800" b="1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指标</a:t>
            </a:r>
            <a:endParaRPr lang="en-US" altLang="zh-CN" sz="1800" b="1" dirty="0">
              <a:latin typeface="Times New Roman" panose="02020603050405020304" pitchFamily="18" charset="0"/>
              <a:ea typeface="仿宋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F0C2F225-DC24-41FA-9D3C-2F9324FF6D2A}"/>
              </a:ext>
            </a:extLst>
          </p:cNvPr>
          <p:cNvSpPr txBox="1"/>
          <p:nvPr/>
        </p:nvSpPr>
        <p:spPr>
          <a:xfrm>
            <a:off x="5870194" y="566414"/>
            <a:ext cx="76451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课题</a:t>
            </a:r>
            <a:r>
              <a:rPr lang="en-US" altLang="zh-CN" sz="2800" b="1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：高风险场景下的应急排险与精细化作业</a:t>
            </a:r>
            <a:endParaRPr lang="zh-CN" altLang="en-US" sz="2800" dirty="0">
              <a:latin typeface="Times New Roman" panose="02020603050405020304" pitchFamily="18" charset="0"/>
            </a:endParaRPr>
          </a:p>
        </p:txBody>
      </p:sp>
      <p:sp>
        <p:nvSpPr>
          <p:cNvPr id="55" name="下箭头 27">
            <a:extLst>
              <a:ext uri="{FF2B5EF4-FFF2-40B4-BE49-F238E27FC236}">
                <a16:creationId xmlns:a16="http://schemas.microsoft.com/office/drawing/2014/main" id="{06C94757-19C4-4942-B687-B232AD16886A}"/>
              </a:ext>
            </a:extLst>
          </p:cNvPr>
          <p:cNvSpPr/>
          <p:nvPr/>
        </p:nvSpPr>
        <p:spPr>
          <a:xfrm>
            <a:off x="9581721" y="2858349"/>
            <a:ext cx="222068" cy="356839"/>
          </a:xfrm>
          <a:prstGeom prst="downArrow">
            <a:avLst/>
          </a:prstGeom>
          <a:solidFill>
            <a:schemeClr val="bg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ea typeface="仿宋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6" name="下箭头 27">
            <a:extLst>
              <a:ext uri="{FF2B5EF4-FFF2-40B4-BE49-F238E27FC236}">
                <a16:creationId xmlns:a16="http://schemas.microsoft.com/office/drawing/2014/main" id="{430A4035-654B-4472-846A-FB1E1C62887C}"/>
              </a:ext>
            </a:extLst>
          </p:cNvPr>
          <p:cNvSpPr/>
          <p:nvPr/>
        </p:nvSpPr>
        <p:spPr>
          <a:xfrm>
            <a:off x="9581721" y="1432956"/>
            <a:ext cx="222068" cy="337770"/>
          </a:xfrm>
          <a:prstGeom prst="downArrow">
            <a:avLst/>
          </a:prstGeom>
          <a:solidFill>
            <a:schemeClr val="bg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ea typeface="仿宋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6" name="直接箭头连接符 5">
            <a:extLst>
              <a:ext uri="{FF2B5EF4-FFF2-40B4-BE49-F238E27FC236}">
                <a16:creationId xmlns:a16="http://schemas.microsoft.com/office/drawing/2014/main" id="{7F9FFCCF-C2CA-2658-092B-F79DC40B42E9}"/>
              </a:ext>
            </a:extLst>
          </p:cNvPr>
          <p:cNvCxnSpPr>
            <a:cxnSpLocks/>
            <a:stCxn id="23" idx="3"/>
            <a:endCxn id="28" idx="1"/>
          </p:cNvCxnSpPr>
          <p:nvPr/>
        </p:nvCxnSpPr>
        <p:spPr>
          <a:xfrm>
            <a:off x="9115887" y="4650447"/>
            <a:ext cx="1653928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FE69B9C7-01FC-D1E0-9BDF-5B24B293D8C4}"/>
              </a:ext>
            </a:extLst>
          </p:cNvPr>
          <p:cNvCxnSpPr>
            <a:cxnSpLocks/>
            <a:stCxn id="28" idx="2"/>
          </p:cNvCxnSpPr>
          <p:nvPr/>
        </p:nvCxnSpPr>
        <p:spPr>
          <a:xfrm flipH="1">
            <a:off x="12188952" y="5951927"/>
            <a:ext cx="12" cy="41855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60977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1532</TotalTime>
  <Words>392</Words>
  <Application>Microsoft Office PowerPoint</Application>
  <PresentationFormat>自定义</PresentationFormat>
  <Paragraphs>53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主题​​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Windows 用户</dc:creator>
  <cp:lastModifiedBy>li zhan</cp:lastModifiedBy>
  <cp:revision>66</cp:revision>
  <dcterms:created xsi:type="dcterms:W3CDTF">2024-08-26T11:16:03Z</dcterms:created>
  <dcterms:modified xsi:type="dcterms:W3CDTF">2024-09-05T12:57:21Z</dcterms:modified>
</cp:coreProperties>
</file>