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950" r:id="rId3"/>
    <p:sldId id="2952" r:id="rId5"/>
    <p:sldId id="502" r:id="rId6"/>
    <p:sldId id="3230" r:id="rId7"/>
    <p:sldId id="3231" r:id="rId8"/>
    <p:sldId id="3232" r:id="rId9"/>
    <p:sldId id="3233" r:id="rId10"/>
    <p:sldId id="3237" r:id="rId11"/>
    <p:sldId id="3234" r:id="rId12"/>
    <p:sldId id="3240" r:id="rId13"/>
    <p:sldId id="3239" r:id="rId14"/>
    <p:sldId id="3238" r:id="rId15"/>
    <p:sldId id="3223" r:id="rId16"/>
    <p:sldId id="3226" r:id="rId17"/>
    <p:sldId id="3246" r:id="rId18"/>
    <p:sldId id="3248" r:id="rId19"/>
    <p:sldId id="3247" r:id="rId20"/>
    <p:sldId id="3251" r:id="rId21"/>
    <p:sldId id="287" r:id="rId22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lc" initials="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C9BD5"/>
    <a:srgbClr val="5E9CD3"/>
    <a:srgbClr val="2F528F"/>
    <a:srgbClr val="4472C4"/>
    <a:srgbClr val="66A9D9"/>
    <a:srgbClr val="4E83C2"/>
    <a:srgbClr val="9DBEE5"/>
    <a:srgbClr val="FCFCFC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11" autoAdjust="0"/>
    <p:restoredTop sz="91866" autoAdjust="0"/>
  </p:normalViewPr>
  <p:slideViewPr>
    <p:cSldViewPr snapToGrid="0">
      <p:cViewPr varScale="1">
        <p:scale>
          <a:sx n="100" d="100"/>
          <a:sy n="100" d="100"/>
        </p:scale>
        <p:origin x="450" y="13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75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EACA3-0026-4C7E-9D52-7A3CD30603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21D2D-A00C-40E4-98DD-1897AB7154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74C56-267D-4854-9BE4-2EE3E4ACCB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600" kern="12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862F60-9D20-4029-9F77-B90418D5C08E}" type="slidenum">
              <a:rPr lang="en-US"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我的汇报由五个部分组成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项目背景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项目背景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7395" indent="-28765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998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972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69465" indent="-22987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2984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8958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49320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09695" indent="-2298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fld id="{98C0EBDD-C204-43C6-9E8A-42A46F8AB31D}" type="slidenum">
              <a:rPr altLang="en-US" smtClean="0"/>
            </a:fld>
            <a:endParaRPr lang="zh-CN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/>
              <a:t>项目背景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在安防领域具有重要的应用价值。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5F8FF-6653-4BFA-B265-F5FCE8B32B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5419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52605" y="0"/>
            <a:ext cx="525240" cy="501051"/>
            <a:chOff x="0" y="-1"/>
            <a:chExt cx="525240" cy="50105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矩形 5"/>
            <p:cNvSpPr/>
            <p:nvPr/>
          </p:nvSpPr>
          <p:spPr>
            <a:xfrm>
              <a:off x="0" y="-1"/>
              <a:ext cx="323528" cy="5010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23706" y="0"/>
              <a:ext cx="101534" cy="5010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38030" y="71120"/>
            <a:ext cx="2467610" cy="615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7CA781-0E08-4774-9CA0-0A77B522CC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6907E-C54A-47A0-84E9-393CAC9FFE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294" y="0"/>
            <a:ext cx="3787775" cy="323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tags" Target="../tags/tag2.xml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2" name="图片 2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38030" y="71120"/>
            <a:ext cx="2467610" cy="6159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5.png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tags" Target="../tags/tag14.xml"/><Relationship Id="rId2" Type="http://schemas.openxmlformats.org/officeDocument/2006/relationships/image" Target="../media/image5.png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7.png"/><Relationship Id="rId10" Type="http://schemas.openxmlformats.org/officeDocument/2006/relationships/notesSlide" Target="../notesSlides/notesSlide6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image" Target="../media/image9.png"/><Relationship Id="rId5" Type="http://schemas.openxmlformats.org/officeDocument/2006/relationships/tags" Target="../tags/tag25.xml"/><Relationship Id="rId4" Type="http://schemas.openxmlformats.org/officeDocument/2006/relationships/image" Target="../media/image8.png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1.emf"/><Relationship Id="rId6" Type="http://schemas.openxmlformats.org/officeDocument/2006/relationships/tags" Target="../tags/tag32.xml"/><Relationship Id="rId5" Type="http://schemas.openxmlformats.org/officeDocument/2006/relationships/image" Target="../media/image10.emf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image" Target="../media/image15.png"/><Relationship Id="rId3" Type="http://schemas.openxmlformats.org/officeDocument/2006/relationships/tags" Target="../tags/tag42.xml"/><Relationship Id="rId2" Type="http://schemas.openxmlformats.org/officeDocument/2006/relationships/image" Target="../media/image14.png"/><Relationship Id="rId10" Type="http://schemas.openxmlformats.org/officeDocument/2006/relationships/notesSlide" Target="../notesSlides/notesSlide11.xml"/><Relationship Id="rId1" Type="http://schemas.openxmlformats.org/officeDocument/2006/relationships/tags" Target="../tags/tag4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image" Target="../media/image18.png"/><Relationship Id="rId6" Type="http://schemas.openxmlformats.org/officeDocument/2006/relationships/tags" Target="../tags/tag50.xml"/><Relationship Id="rId5" Type="http://schemas.openxmlformats.org/officeDocument/2006/relationships/image" Target="../media/image17.png"/><Relationship Id="rId4" Type="http://schemas.openxmlformats.org/officeDocument/2006/relationships/tags" Target="../tags/tag49.xml"/><Relationship Id="rId3" Type="http://schemas.openxmlformats.org/officeDocument/2006/relationships/image" Target="../media/image16.png"/><Relationship Id="rId2" Type="http://schemas.openxmlformats.org/officeDocument/2006/relationships/tags" Target="../tags/tag48.xml"/><Relationship Id="rId13" Type="http://schemas.openxmlformats.org/officeDocument/2006/relationships/notesSlide" Target="../notesSlides/notesSlide12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1" Type="http://schemas.openxmlformats.org/officeDocument/2006/relationships/notesSlide" Target="../notesSlides/notesSlide17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9" Type="http://schemas.openxmlformats.org/officeDocument/2006/relationships/image" Target="../media/image22.png"/><Relationship Id="rId18" Type="http://schemas.openxmlformats.org/officeDocument/2006/relationships/tags" Target="../tags/tag73.xml"/><Relationship Id="rId17" Type="http://schemas.openxmlformats.org/officeDocument/2006/relationships/image" Target="../media/image21.png"/><Relationship Id="rId16" Type="http://schemas.openxmlformats.org/officeDocument/2006/relationships/tags" Target="../tags/tag72.xml"/><Relationship Id="rId15" Type="http://schemas.openxmlformats.org/officeDocument/2006/relationships/image" Target="../media/image20.png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image" Target="../media/image19.png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tags" Target="../tags/tag59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tags" Target="../tags/tag7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096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1905" y="0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>
            <a:off x="2042795" y="2581910"/>
            <a:ext cx="8307070" cy="2159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64690" y="3928110"/>
            <a:ext cx="8374380" cy="0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89125" y="2710815"/>
            <a:ext cx="84607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割草机器人开发</a:t>
            </a:r>
            <a:endParaRPr sz="36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sz="3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规划</a:t>
            </a:r>
            <a:endParaRPr sz="36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64690" y="4264660"/>
            <a:ext cx="83743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汇报人：</a:t>
            </a:r>
            <a:r>
              <a:rPr lang="en-US" altLang="zh-CN" sz="2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XXX</a:t>
            </a:r>
            <a:endParaRPr lang="zh-CN" altLang="en-US" sz="2000" b="1" dirty="0">
              <a:ln w="18415" cmpd="sng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2000" b="1" dirty="0">
              <a:ln w="18415" cmpd="sng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0</a:t>
            </a:r>
            <a:r>
              <a:rPr lang="zh-CN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二三年十二月十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日</a:t>
            </a:r>
            <a:endParaRPr lang="zh-CN" altLang="zh-CN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5561389" y="1034277"/>
            <a:ext cx="1353631" cy="1035626"/>
            <a:chOff x="3385106" y="987574"/>
            <a:chExt cx="1258902" cy="972000"/>
          </a:xfrm>
        </p:grpSpPr>
        <p:sp>
          <p:nvSpPr>
            <p:cNvPr id="45" name="椭圆 44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7" name="TextBox 14"/>
            <p:cNvSpPr txBox="1"/>
            <p:nvPr/>
          </p:nvSpPr>
          <p:spPr>
            <a:xfrm>
              <a:off x="3385106" y="1148980"/>
              <a:ext cx="1258902" cy="57870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01</a:t>
              </a:r>
              <a:endParaRPr lang="en-US" altLang="zh-CN" sz="3200" kern="0" dirty="0">
                <a:solidFill>
                  <a:sysClr val="window" lastClr="FFFFFF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8" name="圆角矩形 7"/>
          <p:cNvSpPr/>
          <p:nvPr/>
        </p:nvSpPr>
        <p:spPr>
          <a:xfrm>
            <a:off x="6850700" y="1194601"/>
            <a:ext cx="5051492" cy="64170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技术方案与</a:t>
            </a:r>
            <a:r>
              <a:rPr lang="zh-CN" altLang="en-US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规划</a:t>
            </a:r>
            <a:endParaRPr lang="zh-CN" altLang="en-US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74889" y="2612049"/>
            <a:ext cx="1353631" cy="1035626"/>
            <a:chOff x="3385106" y="987574"/>
            <a:chExt cx="1258902" cy="972000"/>
          </a:xfrm>
        </p:grpSpPr>
        <p:sp>
          <p:nvSpPr>
            <p:cNvPr id="50" name="椭圆 49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2" name="TextBox 14"/>
            <p:cNvSpPr txBox="1"/>
            <p:nvPr/>
          </p:nvSpPr>
          <p:spPr>
            <a:xfrm>
              <a:off x="3385106" y="1148980"/>
              <a:ext cx="1258902" cy="57870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02</a:t>
              </a:r>
              <a:endParaRPr lang="en-US" altLang="zh-CN" sz="3200" kern="0" dirty="0">
                <a:solidFill>
                  <a:sysClr val="window" lastClr="FFFFFF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53" name="圆角矩形 7"/>
          <p:cNvSpPr/>
          <p:nvPr/>
        </p:nvSpPr>
        <p:spPr>
          <a:xfrm>
            <a:off x="6864200" y="2772373"/>
            <a:ext cx="5051492" cy="64170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项目协作与管理</a:t>
            </a:r>
            <a:endParaRPr lang="zh-CN" altLang="en-US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学论网--www.xuelun.me"/>
          <p:cNvSpPr/>
          <p:nvPr/>
        </p:nvSpPr>
        <p:spPr>
          <a:xfrm>
            <a:off x="264620" y="1619247"/>
            <a:ext cx="4940968" cy="39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学论网--www.xuelun.me"/>
          <p:cNvSpPr/>
          <p:nvPr/>
        </p:nvSpPr>
        <p:spPr bwMode="auto">
          <a:xfrm>
            <a:off x="1455463" y="3086358"/>
            <a:ext cx="2234330" cy="1241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735" b="1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  录</a:t>
            </a:r>
            <a:endParaRPr lang="en-US" altLang="zh-CN" sz="3735" b="1" kern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defRPr/>
            </a:pPr>
            <a:r>
              <a:rPr lang="en-US" altLang="zh-CN" sz="3735" b="1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CONTENTS</a:t>
            </a:r>
            <a:endParaRPr lang="zh-CN" altLang="en-US" sz="3735" b="1" kern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80342" y="1695447"/>
            <a:ext cx="19200" cy="39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4A66AC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11719" y="4282734"/>
            <a:ext cx="1353631" cy="1035626"/>
            <a:chOff x="3385106" y="987574"/>
            <a:chExt cx="1258902" cy="972000"/>
          </a:xfrm>
        </p:grpSpPr>
        <p:sp>
          <p:nvSpPr>
            <p:cNvPr id="7" name="椭圆 6"/>
            <p:cNvSpPr/>
            <p:nvPr>
              <p:custDataLst>
                <p:tags r:id="rId1"/>
              </p:custDataLst>
            </p:nvPr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8" name="椭圆 7"/>
            <p:cNvSpPr/>
            <p:nvPr>
              <p:custDataLst>
                <p:tags r:id="rId2"/>
              </p:custDataLst>
            </p:nvPr>
          </p:nvSpPr>
          <p:spPr>
            <a:xfrm>
              <a:off x="3571312" y="1029895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9" name="TextBox 14"/>
            <p:cNvSpPr txBox="1"/>
            <p:nvPr>
              <p:custDataLst>
                <p:tags r:id="rId3"/>
              </p:custDataLst>
            </p:nvPr>
          </p:nvSpPr>
          <p:spPr>
            <a:xfrm>
              <a:off x="3385106" y="1148980"/>
              <a:ext cx="1258902" cy="57870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03</a:t>
              </a:r>
              <a:endParaRPr lang="en-US" altLang="zh-CN" sz="3200" kern="0" dirty="0">
                <a:solidFill>
                  <a:sysClr val="window" lastClr="FFFFFF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0" name="圆角矩形 7"/>
          <p:cNvSpPr/>
          <p:nvPr>
            <p:custDataLst>
              <p:tags r:id="rId4"/>
            </p:custDataLst>
          </p:nvPr>
        </p:nvSpPr>
        <p:spPr>
          <a:xfrm>
            <a:off x="6864200" y="4529418"/>
            <a:ext cx="5051492" cy="64170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竞品技术分析</a:t>
            </a:r>
            <a:endParaRPr lang="zh-CN" altLang="en-US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5243939" y="1730723"/>
            <a:ext cx="1678536" cy="1296000"/>
            <a:chOff x="3385106" y="987574"/>
            <a:chExt cx="1258902" cy="972000"/>
          </a:xfrm>
        </p:grpSpPr>
        <p:sp>
          <p:nvSpPr>
            <p:cNvPr id="43" name="椭圆 42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48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01</a:t>
              </a:r>
              <a:endParaRPr lang="en-US" altLang="zh-CN" sz="4800" kern="0" dirty="0">
                <a:solidFill>
                  <a:sysClr val="window" lastClr="FFFFFF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6" name="圆角矩形 7"/>
          <p:cNvSpPr/>
          <p:nvPr/>
        </p:nvSpPr>
        <p:spPr>
          <a:xfrm>
            <a:off x="2149382" y="3366471"/>
            <a:ext cx="7867650" cy="1000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技术方案与规划</a:t>
            </a:r>
            <a:endParaRPr lang="zh-CN" altLang="en-US" sz="40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1.1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、项目概述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3390" y="1175385"/>
            <a:ext cx="4855210" cy="424116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661795" y="5566410"/>
            <a:ext cx="1827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智能割草机器人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096000" y="9950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用户需求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01" name="文本框 100"/>
          <p:cNvSpPr txBox="1"/>
          <p:nvPr>
            <p:custDataLst>
              <p:tags r:id="rId5"/>
            </p:custDataLst>
          </p:nvPr>
        </p:nvSpPr>
        <p:spPr>
          <a:xfrm>
            <a:off x="5962015" y="1427162"/>
            <a:ext cx="5080000" cy="203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</a:rPr>
              <a:t>无需预埋边界线，边界自动感知</a:t>
            </a:r>
            <a:endParaRPr lang="zh-CN" sz="1400">
              <a:latin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</a:rPr>
              <a:t>实现大型障碍物自助标注</a:t>
            </a:r>
            <a:endParaRPr lang="zh-CN" sz="1400">
              <a:latin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</a:rPr>
              <a:t>割草机器人工作过程中实时定位</a:t>
            </a:r>
            <a:endParaRPr lang="zh-CN" sz="1400">
              <a:latin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</a:rPr>
              <a:t>适应高低不平草坪，实现无障碍运行</a:t>
            </a:r>
            <a:endParaRPr lang="zh-CN" sz="1400">
              <a:latin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</a:rPr>
              <a:t>小型障碍物实时避障</a:t>
            </a:r>
            <a:endParaRPr lang="zh-CN" sz="1400">
              <a:latin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</a:rPr>
              <a:t>路径规划实现全覆盖</a:t>
            </a:r>
            <a:endParaRPr lang="zh-CN" altLang="en-US" sz="1400">
              <a:latin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96000" y="39992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技术需求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962015" y="4488497"/>
            <a:ext cx="5080000" cy="1706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sz="1400">
                <a:latin typeface="微软雅黑" panose="020B0503020204020204" charset="-122"/>
                <a:cs typeface="微软雅黑" panose="020B0503020204020204" charset="-122"/>
              </a:rPr>
              <a:t>室外厘米级别定位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多传感器融合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sz="1400">
                <a:latin typeface="微软雅黑" panose="020B0503020204020204" charset="-122"/>
                <a:cs typeface="微软雅黑" panose="020B0503020204020204" charset="-122"/>
              </a:rPr>
              <a:t>精度技术</a:t>
            </a:r>
            <a:endParaRPr lang="zh-CN"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计算机视觉技术</a:t>
            </a:r>
            <a:endParaRPr lang="zh-CN" altLang="en-US"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智能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控制和管理，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Flutter(Dart)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框架，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Kotlin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Java</a:t>
            </a:r>
            <a:endParaRPr lang="zh-CN" altLang="en-US"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硬件和结构设计（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STM32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嵌入式</a:t>
            </a:r>
            <a:r>
              <a:rPr lang="en-US" altLang="zh-CN" sz="1400"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大功率电机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驱动）</a:t>
            </a:r>
            <a:endParaRPr lang="zh-CN" altLang="en-US"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算法</a:t>
            </a:r>
            <a:r>
              <a:rPr lang="zh-CN" altLang="en-US" sz="1400">
                <a:latin typeface="微软雅黑" panose="020B0503020204020204" charset="-122"/>
                <a:cs typeface="微软雅黑" panose="020B0503020204020204" charset="-122"/>
              </a:rPr>
              <a:t>整合</a:t>
            </a:r>
            <a:endParaRPr lang="zh-CN" altLang="en-US"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1.2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、技术方案的设计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67055" y="3723005"/>
            <a:ext cx="1974850" cy="17252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02840" y="551180"/>
            <a:ext cx="9083675" cy="61677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1.3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、开发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里程碑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21970" y="615315"/>
            <a:ext cx="10465435" cy="1657350"/>
          </a:xfrm>
          <a:prstGeom prst="rect">
            <a:avLst/>
          </a:prstGeom>
        </p:spPr>
      </p:pic>
      <p:cxnSp>
        <p:nvCxnSpPr>
          <p:cNvPr id="6" name="直接连接符 5"/>
          <p:cNvCxnSpPr/>
          <p:nvPr>
            <p:custDataLst>
              <p:tags r:id="rId3"/>
            </p:custDataLst>
          </p:nvPr>
        </p:nvCxnSpPr>
        <p:spPr>
          <a:xfrm flipH="1">
            <a:off x="652145" y="2368550"/>
            <a:ext cx="6985" cy="3207385"/>
          </a:xfrm>
          <a:prstGeom prst="line">
            <a:avLst/>
          </a:prstGeom>
          <a:ln w="6350" cap="flat" cmpd="sng" algn="ctr">
            <a:solidFill>
              <a:srgbClr val="29707C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32155" y="2445385"/>
            <a:ext cx="34899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/>
              <a:t>UWB+</a:t>
            </a:r>
            <a:r>
              <a:rPr lang="zh-CN" altLang="en-US" sz="1400"/>
              <a:t>里程计</a:t>
            </a:r>
            <a:r>
              <a:rPr lang="en-US" altLang="zh-CN" sz="1400"/>
              <a:t>+IMU </a:t>
            </a:r>
            <a:r>
              <a:rPr lang="zh-CN" altLang="en-US" sz="1400"/>
              <a:t>融合算法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利用</a:t>
            </a:r>
            <a:r>
              <a:rPr lang="en-US" altLang="zh-CN" sz="1400"/>
              <a:t>Lighthouse</a:t>
            </a:r>
            <a:r>
              <a:rPr lang="zh-CN" altLang="en-US" sz="1400"/>
              <a:t>对多传感器融合算法</a:t>
            </a:r>
            <a:endParaRPr lang="zh-CN" altLang="en-US" sz="1400"/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1400"/>
              <a:t>         </a:t>
            </a:r>
            <a:r>
              <a:rPr lang="zh-CN" altLang="en-US" sz="1400"/>
              <a:t>进行性能评估</a:t>
            </a:r>
            <a:endParaRPr lang="en-US" altLang="zh-CN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/>
              <a:t>APP</a:t>
            </a:r>
            <a:r>
              <a:rPr lang="zh-CN" altLang="en-US" sz="1400"/>
              <a:t>具有初步的通讯、控制、</a:t>
            </a:r>
            <a:r>
              <a:rPr lang="en-US" altLang="zh-CN" sz="1400"/>
              <a:t>UI</a:t>
            </a:r>
            <a:endParaRPr lang="en-US" altLang="zh-CN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基于双目视觉的</a:t>
            </a:r>
            <a:r>
              <a:rPr lang="zh-CN" altLang="en-US" sz="1400"/>
              <a:t>避障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根据识别的</a:t>
            </a:r>
            <a:r>
              <a:rPr lang="zh-CN" altLang="en-US" sz="1400"/>
              <a:t>地图范围进行全图路</a:t>
            </a:r>
            <a:endParaRPr lang="zh-CN" altLang="en-US" sz="1400"/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1400"/>
              <a:t>         </a:t>
            </a:r>
            <a:r>
              <a:rPr lang="zh-CN" altLang="en-US" sz="1400"/>
              <a:t>径</a:t>
            </a:r>
            <a:r>
              <a:rPr lang="zh-CN" altLang="en-US" sz="1400"/>
              <a:t>规划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机器人具有成熟外壳、稳固的</a:t>
            </a:r>
            <a:r>
              <a:rPr lang="zh-CN" altLang="en-US" sz="1400"/>
              <a:t>传感器</a:t>
            </a:r>
            <a:endParaRPr lang="zh-CN" altLang="en-US" sz="1400"/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1400">
                <a:sym typeface="+mn-ea"/>
              </a:rPr>
              <a:t>         </a:t>
            </a:r>
            <a:r>
              <a:rPr lang="zh-CN" altLang="en-US" sz="1400">
                <a:sym typeface="+mn-ea"/>
              </a:rPr>
              <a:t>安装支架，和基本的硬件驱动功能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稳定传感器数据获取和硬件</a:t>
            </a:r>
            <a:r>
              <a:rPr lang="zh-CN" altLang="en-US" sz="1400"/>
              <a:t>控制</a:t>
            </a:r>
            <a:endParaRPr lang="zh-CN" altLang="en-US" sz="1400"/>
          </a:p>
        </p:txBody>
      </p:sp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 flipH="1">
            <a:off x="4487545" y="2519045"/>
            <a:ext cx="6985" cy="3207385"/>
          </a:xfrm>
          <a:prstGeom prst="line">
            <a:avLst/>
          </a:prstGeom>
          <a:ln w="6350" cap="flat" cmpd="sng" algn="ctr">
            <a:solidFill>
              <a:srgbClr val="29707C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589145" y="2519045"/>
            <a:ext cx="348996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算法性能进一步</a:t>
            </a:r>
            <a:r>
              <a:rPr lang="zh-CN" altLang="en-US" sz="1400"/>
              <a:t>优化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硬件和驱动的细节优化</a:t>
            </a:r>
            <a:r>
              <a:rPr lang="en-US" altLang="zh-CN" sz="1400"/>
              <a:t>&amp;</a:t>
            </a:r>
            <a:r>
              <a:rPr lang="zh-CN" altLang="en-US" sz="1400"/>
              <a:t>稳定性</a:t>
            </a:r>
            <a:endParaRPr lang="zh-CN" altLang="en-US" sz="1400"/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1400"/>
              <a:t>         </a:t>
            </a:r>
            <a:r>
              <a:rPr lang="zh-CN" altLang="en-US" sz="1400"/>
              <a:t>优化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针对用户场景的</a:t>
            </a:r>
            <a:r>
              <a:rPr lang="en-US" altLang="zh-CN" sz="1400"/>
              <a:t>Corner Case</a:t>
            </a:r>
            <a:r>
              <a:rPr lang="zh-CN" altLang="en-US" sz="1400"/>
              <a:t>优化</a:t>
            </a:r>
            <a:endParaRPr lang="zh-CN" altLang="en-US" sz="14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硬件驱动提高集成度和</a:t>
            </a:r>
            <a:r>
              <a:rPr lang="zh-CN" altLang="en-US" sz="1400"/>
              <a:t>稳定性</a:t>
            </a:r>
            <a:endParaRPr lang="zh-CN" altLang="en-US" sz="1400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32155" y="5880735"/>
            <a:ext cx="3686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华文中宋" panose="02010600040101010101" charset="-122"/>
                <a:ea typeface="华文中宋" panose="02010600040101010101" charset="-122"/>
              </a:rPr>
              <a:t>割草机器人的完整功能整合，部分算法</a:t>
            </a:r>
            <a:endParaRPr lang="zh-CN" altLang="en-US" sz="1600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1600">
                <a:latin typeface="华文中宋" panose="02010600040101010101" charset="-122"/>
                <a:ea typeface="华文中宋" panose="02010600040101010101" charset="-122"/>
              </a:rPr>
              <a:t>和功能存在若干不足</a:t>
            </a:r>
            <a:endParaRPr lang="zh-CN" altLang="en-US" sz="160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755515" y="5880735"/>
            <a:ext cx="28740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华文中宋" panose="02010600040101010101" charset="-122"/>
                <a:ea typeface="华文中宋" panose="02010600040101010101" charset="-122"/>
              </a:rPr>
              <a:t>割草机器人的细节优化，</a:t>
            </a:r>
            <a:r>
              <a:rPr lang="zh-CN" altLang="en-US" sz="1600">
                <a:latin typeface="华文中宋" panose="02010600040101010101" charset="-122"/>
                <a:ea typeface="华文中宋" panose="02010600040101010101" charset="-122"/>
              </a:rPr>
              <a:t>性能</a:t>
            </a:r>
            <a:endParaRPr lang="zh-CN" altLang="en-US" sz="1600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1600">
                <a:latin typeface="华文中宋" panose="02010600040101010101" charset="-122"/>
                <a:ea typeface="华文中宋" panose="02010600040101010101" charset="-122"/>
              </a:rPr>
              <a:t>进一步</a:t>
            </a:r>
            <a:r>
              <a:rPr lang="zh-CN" altLang="en-US" sz="1600">
                <a:latin typeface="华文中宋" panose="02010600040101010101" charset="-122"/>
                <a:ea typeface="华文中宋" panose="02010600040101010101" charset="-122"/>
              </a:rPr>
              <a:t>提升</a:t>
            </a:r>
            <a:endParaRPr lang="zh-CN" altLang="en-US" sz="1600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 核心算法—UWB融合定位算法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1" name="文本框 100"/>
          <p:cNvSpPr txBox="1"/>
          <p:nvPr>
            <p:custDataLst>
              <p:tags r:id="rId1"/>
            </p:custDataLst>
          </p:nvPr>
        </p:nvSpPr>
        <p:spPr>
          <a:xfrm>
            <a:off x="266700" y="624840"/>
            <a:ext cx="72917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传感器设备</a:t>
            </a:r>
            <a:endParaRPr lang="zh-CN" sz="1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UWB基站：UWB天线x3，dw1000芯片x3，IMU里程计，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STM</a:t>
            </a:r>
            <a:r>
              <a:rPr 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32平台</a:t>
            </a:r>
            <a:endParaRPr lang="zh-CN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UWB标签：UWB天线x1，dw1000芯片x1，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STM</a:t>
            </a:r>
            <a:r>
              <a:rPr 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32平台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66700" y="1490980"/>
            <a:ext cx="6520815" cy="5367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ts val="2420"/>
              </a:lnSpc>
            </a:pPr>
            <a:r>
              <a:rPr lang="zh-CN" altLang="en-US" sz="1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第一步：UWB基站定位</a:t>
            </a:r>
            <a:endParaRPr lang="zh-CN" altLang="en-US" sz="1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将一个UWB基站固定在割草机器人上，两个（及以上）UWB标签中的一个安装在充电桩上，设定为坐标原点，其余标签安装在草坪上，并记录下标签坐标。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UWB基站与标签通信，通过测量标签信号到达基站不同天线的信号相位以及信号飞行时间，计算标签相对基站的坐标，从而解算得到割草机器人此时的坐标（x,y）以及偏航角θ。</a:t>
            </a:r>
            <a:b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r>
              <a:rPr lang="zh-CN" altLang="en-US" sz="1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第二步：UWB+IMU融合定位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将UWB定位信息以及IMU里程计获取的状态信息，使用卡尔曼滤波算法做融合定位，算法过程如下：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1.机器人从充电桩出发，机器人初始坐标、偏航角，IMU获取机器人的初始速度、角速度。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2.UWB基站与标签通信获取当前的测量信息。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3.根据上一刻IMU获取的速度角速度，以及上一刻机器人的坐标和偏航角估计值，通过运动学模型，得到当前坐标偏航角的预测信息。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4.读取IMU此刻的速度、角速度。计算卡尔曼增益K，将预测信息与测量信息数据融合，得到算法估计的坐标和偏航角信息。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420"/>
              </a:lnSpc>
            </a:pP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5.重复2-4步骤。</a:t>
            </a:r>
            <a:endParaRPr lang="zh-CN" altLang="en-US" sz="1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1" descr="168242223105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-246" r="1169"/>
          <a:stretch>
            <a:fillRect/>
          </a:stretch>
        </p:blipFill>
        <p:spPr>
          <a:xfrm>
            <a:off x="6787515" y="624840"/>
            <a:ext cx="2332990" cy="2675255"/>
          </a:xfrm>
          <a:prstGeom prst="rect">
            <a:avLst/>
          </a:prstGeom>
        </p:spPr>
      </p:pic>
      <p:pic>
        <p:nvPicPr>
          <p:cNvPr id="6" name="图片 2" descr="168242471627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787515" y="3128645"/>
            <a:ext cx="5293360" cy="3065780"/>
          </a:xfrm>
          <a:prstGeom prst="rect">
            <a:avLst/>
          </a:prstGeom>
        </p:spPr>
      </p:pic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9367520" y="6309360"/>
            <a:ext cx="2671445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张</a:t>
            </a:r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迪，许洪裱、卢瑞飞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8335645" y="6309360"/>
            <a:ext cx="1256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负责人</a:t>
            </a:r>
            <a:r>
              <a:rPr lang="en-US" altLang="zh-CN" sz="2000" b="1">
                <a:latin typeface="华文中宋" panose="02010600040101010101" charset="-122"/>
                <a:ea typeface="华文中宋" panose="02010600040101010101" charset="-122"/>
              </a:rPr>
              <a:t>:</a:t>
            </a:r>
            <a:endParaRPr lang="en-US" altLang="zh-CN" sz="2000" b="1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1.4 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核心算法—路径规划算法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1"/>
            </p:custDataLst>
          </p:nvPr>
        </p:nvSpPr>
        <p:spPr>
          <a:xfrm>
            <a:off x="9952990" y="6309360"/>
            <a:ext cx="2083435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林跃杭，李</a:t>
            </a:r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瑞瑞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8862695" y="6334125"/>
            <a:ext cx="1090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负责人</a:t>
            </a:r>
            <a:r>
              <a:rPr lang="en-US" altLang="zh-CN" sz="2000" b="1">
                <a:latin typeface="华文中宋" panose="02010600040101010101" charset="-122"/>
                <a:ea typeface="华文中宋" panose="02010600040101010101" charset="-122"/>
              </a:rPr>
              <a:t>:</a:t>
            </a:r>
            <a:endParaRPr lang="en-US" altLang="zh-CN" sz="20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70510" y="735330"/>
            <a:ext cx="6937375" cy="5931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栅格化地图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Font typeface="Arial" panose="020B0604020202020204" pitchFamily="34" charset="0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一、输入输出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输入：机器人半径（m）、位姿（x,y,θ）、地图png格式。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输出：线速度（m/s）、角速度(rad/s)。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输入：机器人半径float32（m）、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位姿：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x,y,θ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；geometry_msgs/Pose2D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地图：(png格式)。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输出：geometry_msgs/Vector linear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float64 (x,y,z)</a:t>
            </a:r>
            <a:endParaRPr lang="en-US" altLang="zh-CN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geometry_msgs/Vector angular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线速度（m/s）、角速度(rad/s)。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二、方案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1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2.1 </a:t>
            </a: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全覆盖路径规划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预处理部分先根据机器人的半径计算出覆盖曲线的间距，接下来对输入的地图数据进行膨胀，然后使用牛耕法进行路径规划形成己字形路线。使用牛耕法先是对地图进行长短边计算，计算出最佳的旋转矩阵，将地图进行旋转。然后是进行区间分割并记录每个区间的中心点，根据不同区间中心点计算遍历顺序，各区间内部形成覆盖路线。最后将得出的路线通过旋转矩阵将坐标点仿射变换到原图上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en-US" altLang="zh-CN" sz="1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2.2 局部避障算法</a:t>
            </a:r>
            <a:endParaRPr lang="en-US" altLang="zh-CN" sz="1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先通过机器人数学模型采集机器人速度样本，并预测模拟出在样本速度下一段时间内生成的运动轨迹，并对这些运动轨迹进行标准评价，选择出一组最优轨迹，机器人按照最优轨迹运动。机器人的运动姿态和方向是由机器人当前的线速度及角速度 (转向速度) 共同决定的。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468870" y="1145540"/>
            <a:ext cx="1507490" cy="42183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237345" y="1145540"/>
            <a:ext cx="2799080" cy="40874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1.4 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核心算法—视觉避障算法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1"/>
            </p:custDataLst>
          </p:nvPr>
        </p:nvSpPr>
        <p:spPr>
          <a:xfrm>
            <a:off x="9952990" y="6309360"/>
            <a:ext cx="2083435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洪楚原，钟枚伶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8862695" y="6334125"/>
            <a:ext cx="1090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负责人</a:t>
            </a:r>
            <a:r>
              <a:rPr lang="en-US" altLang="zh-CN" sz="2000" b="1">
                <a:latin typeface="华文中宋" panose="02010600040101010101" charset="-122"/>
                <a:ea typeface="华文中宋" panose="02010600040101010101" charset="-122"/>
              </a:rPr>
              <a:t>:</a:t>
            </a:r>
            <a:endParaRPr lang="en-US" altLang="zh-CN" sz="20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95605" y="1370965"/>
            <a:ext cx="6371590" cy="40767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1、传感器设备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双目摄像头：100度无畸变/2.1mm   两个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2、方案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（1）极线矫正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极线矫正包括相机内外参数标定，相机矫正参数计算以及立体矫正。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（2）目标检测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目标检测检测出物体，返回目标类别和目标框位置。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（3）基于模板匹配的测距方法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获得目标框在右图的位置，对左图搜索目标框的内容，搜索的y轴范围与右图目标框的位置一致，x轴范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围为全部。返回搜索结果的目标框对应位置。左右图目标框位置的水平位置作差，即为视差。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（4）视差转为三维坐标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基于目标框的像素宽度，目标物体的距离得到目标的宽。基于目标框的中心点位置获得目标角度。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01485" y="735330"/>
            <a:ext cx="5234940" cy="53479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1.5 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基于Lighthouse的定位参考系统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1"/>
            </p:custDataLst>
          </p:nvPr>
        </p:nvSpPr>
        <p:spPr>
          <a:xfrm>
            <a:off x="9952990" y="6309360"/>
            <a:ext cx="2083435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詹力，已</a:t>
            </a:r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完成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8862695" y="6334125"/>
            <a:ext cx="1090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负责人</a:t>
            </a:r>
            <a:r>
              <a:rPr lang="en-US" altLang="zh-CN" sz="2000" b="1">
                <a:latin typeface="华文中宋" panose="02010600040101010101" charset="-122"/>
                <a:ea typeface="华文中宋" panose="02010600040101010101" charset="-122"/>
              </a:rPr>
              <a:t>:</a:t>
            </a:r>
            <a:endParaRPr lang="en-US" altLang="zh-CN" sz="20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57810" y="848360"/>
            <a:ext cx="6371590" cy="4984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algn="just"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​ 2016年，Valve携手HTC一同发布了跨时代般的VR头显:HTC VIVE,随之而来的是一套全新的空间定位技术：命名为Lighthouse的定位系统，具备高精度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(1~2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毫米误差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、高响应、轻便易用等特点。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经过近期工程的方面的破解，可以将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Lighthouse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的数据导出并实时接入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Python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，用于评估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算法以及后续的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VSLAM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等算法的误差，具有非常重要的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意义。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22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一方面能够为机器人的最核心的定位系统评估误差，指导算法优化的方向。另外一方面，由于存在实测的真值数据，可以在论文中提供优化效果的实测证据，能发更好的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期刊。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ts val="2220"/>
              </a:lnSpc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误差比较：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纯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算法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UWB+LDO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里程计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UWB+LDO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里程计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+IMU</a:t>
            </a:r>
            <a:endParaRPr lang="en-US" altLang="zh-CN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UWB+LDO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里程计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+IMU+VSLAM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457200">
              <a:lnSpc>
                <a:spcPts val="2220"/>
              </a:lnSpc>
            </a:pP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1" name="图片 100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09435" y="935355"/>
            <a:ext cx="5126990" cy="33108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1.6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、APP控制软件设计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4825" y="1473835"/>
            <a:ext cx="2190750" cy="4545330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7225" y="1456690"/>
            <a:ext cx="2190115" cy="456247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5958840" y="1378585"/>
            <a:ext cx="59080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采用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Flutter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开发框架，一份代码可以同时支持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windows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、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IOS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、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Android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、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Linux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、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Web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端。</a:t>
            </a:r>
            <a:endParaRPr lang="zh-CN" altLang="en-US" sz="1400">
              <a:solidFill>
                <a:srgbClr val="00B05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机器人割草区域管理和控制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机器人的启动和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停止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机器人的手工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控制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电量管理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割草作业记录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网络管理、机器人添加和删除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定位系统的校准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UI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11223625" y="6309360"/>
            <a:ext cx="815340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詹力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0175875" y="6334125"/>
            <a:ext cx="1047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负责人</a:t>
            </a:r>
            <a:r>
              <a:rPr lang="en-US" altLang="zh-CN" sz="2000" b="1">
                <a:latin typeface="华文中宋" panose="02010600040101010101" charset="-122"/>
                <a:ea typeface="华文中宋" panose="02010600040101010101" charset="-122"/>
              </a:rPr>
              <a:t>:</a:t>
            </a:r>
            <a:endParaRPr lang="en-US" altLang="zh-CN" sz="20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657225" y="855345"/>
            <a:ext cx="6628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代码</a:t>
            </a:r>
            <a:r>
              <a:rPr lang="zh-CN" altLang="en-US" sz="1600"/>
              <a:t>文档仓库：http://logzhan.ticp.io:30000/logzhan/RobotApp-UESTC</a:t>
            </a:r>
            <a:endParaRPr lang="zh-CN" altLang="en-US"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1.7 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结构和硬件设计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408295" y="1958975"/>
            <a:ext cx="6351905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购买现有机器人准备进行控制系统改造　</a:t>
            </a:r>
            <a:r>
              <a:rPr lang="en-US" altLang="zh-CN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——</a:t>
            </a:r>
            <a:r>
              <a:rPr lang="zh-CN" altLang="en-US" sz="1400">
                <a:solidFill>
                  <a:srgbClr val="00B050"/>
                </a:solidFill>
                <a:latin typeface="+mj-ea"/>
                <a:ea typeface="+mj-ea"/>
                <a:cs typeface="+mj-ea"/>
              </a:rPr>
              <a:t>　完成</a:t>
            </a:r>
            <a:endParaRPr lang="zh-CN" altLang="en-US" sz="1400">
              <a:solidFill>
                <a:srgbClr val="00B05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</a:rPr>
              <a:t>大功率电机驱动</a:t>
            </a:r>
            <a:r>
              <a:rPr lang="en-US" altLang="zh-CN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</a:rPr>
              <a:t> —— </a:t>
            </a:r>
            <a:r>
              <a:rPr lang="zh-CN" alt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</a:rPr>
              <a:t>初版电路完成设计需要在实际机器人上调试</a:t>
            </a:r>
            <a:r>
              <a:rPr lang="en-US" altLang="zh-CN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</a:rPr>
              <a:t>  70%</a:t>
            </a:r>
            <a:endParaRPr lang="zh-CN" altLang="en-US" sz="1400">
              <a:solidFill>
                <a:schemeClr val="accent6">
                  <a:lumMod val="60000"/>
                  <a:lumOff val="40000"/>
                </a:schemeClr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传感器和智能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AI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控制板子安装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(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GPS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、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IMU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、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UWB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、超声波、碰撞检测等传感器和电路的集成安装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)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</a:rPr>
              <a:t>嵌入式硬件控制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 </a:t>
            </a:r>
            <a:r>
              <a:rPr lang="en-US" altLang="zh-CN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—— </a:t>
            </a:r>
            <a:r>
              <a:rPr lang="zh-CN" alt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初版电路完成设计需要在实际机器人上调试</a:t>
            </a:r>
            <a:r>
              <a:rPr lang="en-US" altLang="zh-CN" sz="140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  70%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            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机器人运动控制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里程计、</a:t>
            </a: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IMU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数据读取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蓝牙信息通信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串口信息通信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3D</a:t>
            </a: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打印传感器和电路的定位支撑件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rgbClr val="FF0000"/>
                </a:solidFill>
                <a:latin typeface="+mj-ea"/>
                <a:ea typeface="+mj-ea"/>
                <a:cs typeface="+mj-ea"/>
                <a:sym typeface="+mn-ea"/>
              </a:rPr>
              <a:t>电量管理、锂电池充电管理</a:t>
            </a:r>
            <a:endParaRPr lang="zh-CN" altLang="en-US" sz="1400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73355" y="680085"/>
            <a:ext cx="2294890" cy="2908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539365" y="680085"/>
            <a:ext cx="2219325" cy="29076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16200000">
            <a:off x="975360" y="2872740"/>
            <a:ext cx="2981960" cy="4585335"/>
          </a:xfrm>
          <a:prstGeom prst="rect">
            <a:avLst/>
          </a:prstGeom>
        </p:spPr>
      </p:pic>
      <p:sp>
        <p:nvSpPr>
          <p:cNvPr id="9" name="圆角矩形 8"/>
          <p:cNvSpPr/>
          <p:nvPr>
            <p:custDataLst>
              <p:tags r:id="rId8"/>
            </p:custDataLst>
          </p:nvPr>
        </p:nvSpPr>
        <p:spPr>
          <a:xfrm>
            <a:off x="9946005" y="6309360"/>
            <a:ext cx="2092960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詹力，瑞笛，跃杭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873490" y="6324600"/>
            <a:ext cx="1256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负责人</a:t>
            </a:r>
            <a:r>
              <a:rPr lang="en-US" altLang="zh-CN" sz="2000" b="1">
                <a:latin typeface="华文中宋" panose="02010600040101010101" charset="-122"/>
                <a:ea typeface="华文中宋" panose="02010600040101010101" charset="-122"/>
              </a:rPr>
              <a:t>:</a:t>
            </a:r>
            <a:endParaRPr lang="en-US" altLang="zh-CN" sz="20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517515" y="965200"/>
            <a:ext cx="62865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>
              <a:lnSpc>
                <a:spcPts val="2560"/>
              </a:lnSpc>
            </a:pP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割草机器人的外壳较大结构设计复杂，一般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3D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打印的尺寸难以满足。最优的方式是采用现有割草机器人的机器进行</a:t>
            </a: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内部改造，重新开发相应控制电路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，以满足开发需求。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410835" y="628015"/>
            <a:ext cx="6628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代码</a:t>
            </a:r>
            <a:r>
              <a:rPr lang="zh-CN" altLang="en-US" sz="1600"/>
              <a:t>文档仓库：http://logzhan.ticp.io:30000/logzhan/RobotHardware-UESTC</a:t>
            </a:r>
            <a:endParaRPr lang="zh-CN" altLang="en-US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5243939" y="1730723"/>
            <a:ext cx="1678536" cy="1296000"/>
            <a:chOff x="3385106" y="987574"/>
            <a:chExt cx="1258902" cy="972000"/>
          </a:xfrm>
        </p:grpSpPr>
        <p:sp>
          <p:nvSpPr>
            <p:cNvPr id="43" name="椭圆 42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48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02</a:t>
              </a:r>
              <a:endParaRPr lang="en-US" altLang="zh-CN" sz="4800" kern="0" dirty="0">
                <a:solidFill>
                  <a:sysClr val="window" lastClr="FFFFFF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6" name="圆角矩形 7"/>
          <p:cNvSpPr/>
          <p:nvPr/>
        </p:nvSpPr>
        <p:spPr>
          <a:xfrm>
            <a:off x="2149382" y="3366471"/>
            <a:ext cx="7867650" cy="1000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项目协作与管理</a:t>
            </a:r>
            <a:endParaRPr lang="zh-CN" altLang="en-US" sz="40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2.1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、开发人员定位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詹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力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627" name="文本框 5"/>
          <p:cNvSpPr txBox="1"/>
          <p:nvPr>
            <p:custDataLst>
              <p:tags r:id="rId1"/>
            </p:custDataLst>
          </p:nvPr>
        </p:nvSpPr>
        <p:spPr>
          <a:xfrm>
            <a:off x="6007100" y="2562225"/>
            <a:ext cx="5173663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/>
              </a:rPr>
              <a:t>单击输入你的正文，文字是您的思想提炼，为了最终演示发布的良好效果，请尽量言简意赅的阐述观点；根据需要，可酌情增减文字，以便观者可以准确理解您所传达的信息。</a:t>
            </a:r>
            <a:endParaRPr lang="zh-CN" altLang="en-US" sz="1200" dirty="0">
              <a:solidFill>
                <a:schemeClr val="bg1"/>
              </a:solidFill>
              <a:latin typeface="Calibri" panose="020F0502020204030204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/>
              </a:rPr>
              <a:t>您的正文已经简明扼要，字字珠玑，但信息却错综复杂，需要更多的文字来表述；但请您尽可能的提炼思想的精髓，否则容易造成观者的阅读压力，适得其反。</a:t>
            </a:r>
            <a:endParaRPr lang="zh-CN" altLang="en-US" sz="12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50825" y="1252855"/>
            <a:ext cx="11044555" cy="52914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割草机器人项目：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主导和组织工程的方面的开发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搭建整个割草机器人的整体技术框架，让大家的算法在框架之内进行开发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。大家在对应的框架模块标准内开发对应的算法并完成和优化和迭代，不用太过于考虑工程问题。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人员协调：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协调技术栈划分分工，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一同把机器人的相关工程工作实现，如机器人的大功率电机驱动、电源充电管理、割草电机的控制、以及APP的交互。目前的实验室的机器太过于雏形，对外展示存在不足。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工程基础能力的支撑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：可以协助解决一些算法在工程方面的痛点。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例如帮助张迪搭建高精度的室内定位参考设备，用于解决UWB定位没有参考位置衡量算法好坏的痛点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/>
          </a:p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协作开发支撑：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工程协作和代码管理、文档管理、代码规范、等方面逐渐形引入公司内的管理方法，提高开发效率和功能复用。</a:t>
            </a: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问题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推进：SLAM算法的推进，师弟师妹遇到一些问题卡住，我这边协助排查或者转变思维，提高工程开发速度。</a:t>
            </a: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算法发优化：协助团队针对算法进行改进和优化。跟研一的师弟开会，发现师弟工程方面有一点基础，可以协助做一部分机器人的开发工作。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3"/>
            </p:custDataLst>
          </p:nvPr>
        </p:nvSpPr>
        <p:spPr>
          <a:xfrm>
            <a:off x="167640" y="639445"/>
            <a:ext cx="1398905" cy="4235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i="1">
                <a:latin typeface="华文中宋" panose="02010600040101010101" charset="-122"/>
                <a:ea typeface="华文中宋" panose="02010600040101010101" charset="-122"/>
              </a:rPr>
              <a:t>个人定位：</a:t>
            </a:r>
            <a:endParaRPr lang="zh-CN" altLang="en-US" b="1" i="1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2.2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、项目开发</a:t>
            </a:r>
            <a:r>
              <a:rPr lang="zh-CN" altLang="zh-CN" dirty="0">
                <a:latin typeface="黑体" panose="02010609060101010101" charset="-122"/>
                <a:ea typeface="黑体" panose="02010609060101010101" charset="-122"/>
              </a:rPr>
              <a:t>原则</a:t>
            </a:r>
            <a:endParaRPr lang="zh-CN" altLang="zh-CN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50825" y="782955"/>
            <a:ext cx="11044555" cy="2273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项目开发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原则：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追求项目的工程完整性。优先整合软硬件功能，不在具体算法瓶颈上卡太多时间。即使算法或者硬件不完善也要尽量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先凑成一个整体进行迭代。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追求文档和代码的质量。在开发具体的功能上，可以牺牲开发速度也要尽量完善文档，确保代码可读性和规范。为后续其他项目的扩展积累技术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经验。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5243939" y="1730723"/>
            <a:ext cx="1678536" cy="1296000"/>
            <a:chOff x="3385106" y="987574"/>
            <a:chExt cx="1258902" cy="972000"/>
          </a:xfrm>
        </p:grpSpPr>
        <p:sp>
          <p:nvSpPr>
            <p:cNvPr id="43" name="椭圆 42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4800" kern="0" dirty="0">
                  <a:solidFill>
                    <a:sysClr val="window" lastClr="FFFFFF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03</a:t>
              </a:r>
              <a:endParaRPr lang="en-US" altLang="zh-CN" sz="4800" kern="0" dirty="0">
                <a:solidFill>
                  <a:sysClr val="window" lastClr="FFFFFF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6" name="圆角矩形 7"/>
          <p:cNvSpPr/>
          <p:nvPr/>
        </p:nvSpPr>
        <p:spPr>
          <a:xfrm>
            <a:off x="2149382" y="3366471"/>
            <a:ext cx="7867650" cy="1000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竞品技术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endParaRPr lang="zh-CN" altLang="en-US" sz="40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竞品技术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对比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435" name="Line 16"/>
          <p:cNvSpPr/>
          <p:nvPr>
            <p:custDataLst>
              <p:tags r:id="rId1"/>
            </p:custDataLst>
          </p:nvPr>
        </p:nvSpPr>
        <p:spPr>
          <a:xfrm flipH="1">
            <a:off x="10833100" y="1363028"/>
            <a:ext cx="420688" cy="0"/>
          </a:xfrm>
          <a:prstGeom prst="line">
            <a:avLst/>
          </a:prstGeom>
          <a:ln w="38100" cap="flat" cmpd="sng">
            <a:solidFill>
              <a:srgbClr val="D9D9D9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8436" name="Line 17"/>
          <p:cNvSpPr/>
          <p:nvPr>
            <p:custDataLst>
              <p:tags r:id="rId2"/>
            </p:custDataLst>
          </p:nvPr>
        </p:nvSpPr>
        <p:spPr>
          <a:xfrm flipH="1">
            <a:off x="11058525" y="1497965"/>
            <a:ext cx="195263" cy="0"/>
          </a:xfrm>
          <a:prstGeom prst="line">
            <a:avLst/>
          </a:prstGeom>
          <a:ln w="38100" cap="flat" cmpd="sng">
            <a:solidFill>
              <a:srgbClr val="D9D9D9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8437" name="Line 18"/>
          <p:cNvSpPr/>
          <p:nvPr>
            <p:custDataLst>
              <p:tags r:id="rId3"/>
            </p:custDataLst>
          </p:nvPr>
        </p:nvSpPr>
        <p:spPr>
          <a:xfrm flipH="1">
            <a:off x="10952163" y="1632903"/>
            <a:ext cx="301625" cy="0"/>
          </a:xfrm>
          <a:prstGeom prst="line">
            <a:avLst/>
          </a:prstGeom>
          <a:ln w="38100" cap="flat" cmpd="sng">
            <a:solidFill>
              <a:srgbClr val="D9D9D9"/>
            </a:solidFill>
            <a:prstDash val="solid"/>
            <a:miter/>
            <a:headEnd type="none" w="med" len="med"/>
            <a:tailEnd type="none" w="med" len="med"/>
          </a:ln>
        </p:spPr>
      </p:sp>
      <p:cxnSp>
        <p:nvCxnSpPr>
          <p:cNvPr id="32" name="直接连接符 31"/>
          <p:cNvCxnSpPr/>
          <p:nvPr>
            <p:custDataLst>
              <p:tags r:id="rId4"/>
            </p:custDataLst>
          </p:nvPr>
        </p:nvCxnSpPr>
        <p:spPr>
          <a:xfrm>
            <a:off x="802640" y="1106805"/>
            <a:ext cx="9879965" cy="6985"/>
          </a:xfrm>
          <a:prstGeom prst="line">
            <a:avLst/>
          </a:prstGeom>
          <a:ln w="15875">
            <a:solidFill>
              <a:srgbClr val="78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5"/>
            </p:custDataLst>
          </p:nvPr>
        </p:nvCxnSpPr>
        <p:spPr>
          <a:xfrm flipV="1">
            <a:off x="802640" y="2125345"/>
            <a:ext cx="9888220" cy="43180"/>
          </a:xfrm>
          <a:prstGeom prst="line">
            <a:avLst/>
          </a:prstGeom>
          <a:ln w="15875">
            <a:solidFill>
              <a:srgbClr val="78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1447800" y="1524000"/>
            <a:ext cx="6102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latin typeface="微软雅黑" panose="020B0503020204020204" charset="-122"/>
              </a:rPr>
              <a:t>图片</a:t>
            </a:r>
            <a:endParaRPr lang="zh-CN" altLang="en-US" sz="1400" b="1">
              <a:latin typeface="微软雅黑" panose="020B0503020204020204" charset="-122"/>
            </a:endParaRPr>
          </a:p>
        </p:txBody>
      </p:sp>
      <p:graphicFrame>
        <p:nvGraphicFramePr>
          <p:cNvPr id="35" name="表格 34"/>
          <p:cNvGraphicFramePr/>
          <p:nvPr>
            <p:custDataLst>
              <p:tags r:id="rId7"/>
            </p:custDataLst>
          </p:nvPr>
        </p:nvGraphicFramePr>
        <p:xfrm>
          <a:off x="802640" y="2247900"/>
          <a:ext cx="9900285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990"/>
                <a:gridCol w="1757680"/>
                <a:gridCol w="1664970"/>
                <a:gridCol w="1499235"/>
                <a:gridCol w="1640205"/>
                <a:gridCol w="164020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品牌型号</a:t>
                      </a:r>
                      <a:endParaRPr lang="zh-CN" altLang="en-US" sz="14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79705" marB="179705" anchor="ctr" anchorCtr="0">
                    <a:solidFill>
                      <a:srgbClr val="7CC9D4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4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Supoman</a:t>
                      </a:r>
                      <a:endParaRPr sz="14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79705" marB="179705" anchor="ctr" anchorCtr="0">
                    <a:solidFill>
                      <a:srgbClr val="7CC9D4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富士</a:t>
                      </a:r>
                      <a:r>
                        <a:rPr lang="zh-CN" altLang="en-US" sz="14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华</a:t>
                      </a:r>
                      <a:endParaRPr lang="zh-CN" altLang="en-US" sz="14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79705" marB="179705" anchor="ctr" anchorCtr="0">
                    <a:solidFill>
                      <a:srgbClr val="7CC9D4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4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79705" marB="179705" anchor="ctr" anchorCtr="0">
                    <a:solidFill>
                      <a:srgbClr val="7CC9D4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4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79705" marB="179705" anchor="ctr" anchorCtr="0">
                    <a:solidFill>
                      <a:srgbClr val="7CC9D4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6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79705" marB="179705" anchor="ctr" anchorCtr="0">
                    <a:solidFill>
                      <a:srgbClr val="7CC9D4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技术方案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预埋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信号线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预埋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信号线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方案成本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低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高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4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价格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5880</a:t>
                      </a: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1.2W~4W</a:t>
                      </a: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避障</a:t>
                      </a:r>
                      <a:endParaRPr lang="zh-CN" altLang="en-US" sz="14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不支持</a:t>
                      </a:r>
                      <a:endParaRPr lang="zh-CN" altLang="en-US" sz="14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支持</a:t>
                      </a:r>
                      <a:endParaRPr lang="zh-CN" altLang="en-US" sz="14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400" b="1">
                        <a:solidFill>
                          <a:schemeClr val="bg2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400" b="1">
                        <a:solidFill>
                          <a:schemeClr val="bg2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4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F3FBFB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测距</a:t>
                      </a: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精度</a:t>
                      </a:r>
                      <a:endParaRPr lang="zh-CN" altLang="en-US" sz="1200" baseline="30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一般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一般</a:t>
                      </a: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2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4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T="107950" marB="107950" anchor="ctr" anchorCtr="0">
                    <a:solidFill>
                      <a:srgbClr val="D8F0F2"/>
                    </a:solidFill>
                  </a:tcPr>
                </a:tc>
              </a:tr>
            </a:tbl>
          </a:graphicData>
        </a:graphic>
      </p:graphicFrame>
      <p:cxnSp>
        <p:nvCxnSpPr>
          <p:cNvPr id="44" name="直接连接符 43"/>
          <p:cNvCxnSpPr/>
          <p:nvPr>
            <p:custDataLst>
              <p:tags r:id="rId8"/>
            </p:custDataLst>
          </p:nvPr>
        </p:nvCxnSpPr>
        <p:spPr>
          <a:xfrm>
            <a:off x="802640" y="4961890"/>
            <a:ext cx="9879965" cy="6985"/>
          </a:xfrm>
          <a:prstGeom prst="line">
            <a:avLst/>
          </a:prstGeom>
          <a:ln w="15875">
            <a:solidFill>
              <a:srgbClr val="78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9"/>
            </p:custDataLst>
          </p:nvPr>
        </p:nvCxnSpPr>
        <p:spPr>
          <a:xfrm flipV="1">
            <a:off x="802640" y="5980430"/>
            <a:ext cx="9888220" cy="43180"/>
          </a:xfrm>
          <a:prstGeom prst="line">
            <a:avLst/>
          </a:prstGeom>
          <a:ln w="15875">
            <a:solidFill>
              <a:srgbClr val="78C7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>
            <p:custDataLst>
              <p:tags r:id="rId10"/>
            </p:custDataLst>
          </p:nvPr>
        </p:nvSpPr>
        <p:spPr>
          <a:xfrm>
            <a:off x="1369695" y="5374005"/>
            <a:ext cx="7664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latin typeface="微软雅黑" panose="020B0503020204020204" charset="-122"/>
              </a:rPr>
              <a:t>渲染图</a:t>
            </a:r>
            <a:endParaRPr lang="zh-CN" altLang="en-US" sz="1400" b="1">
              <a:latin typeface="微软雅黑" panose="020B050302020402020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404360" y="5016500"/>
            <a:ext cx="1421130" cy="92456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13"/>
            </p:custDataLst>
          </p:nvPr>
        </p:nvSpPr>
        <p:spPr>
          <a:xfrm>
            <a:off x="769620" y="654050"/>
            <a:ext cx="96932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>
                <a:latin typeface="微软雅黑" panose="020B0503020204020204" charset="-122"/>
              </a:rPr>
              <a:t>现有在售割草机器人技术和价格</a:t>
            </a:r>
            <a:r>
              <a:rPr lang="zh-CN" altLang="en-US" sz="1400" b="1">
                <a:latin typeface="微软雅黑" panose="020B0503020204020204" charset="-122"/>
              </a:rPr>
              <a:t>对比</a:t>
            </a:r>
            <a:endParaRPr lang="zh-CN" altLang="en-US" sz="1400" b="1"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643505" y="1202690"/>
            <a:ext cx="1490980" cy="8420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364740" y="4998720"/>
            <a:ext cx="1817370" cy="980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275455" y="1186180"/>
            <a:ext cx="1522730" cy="8801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42425" y="15150"/>
            <a:ext cx="9112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defRPr sz="2800" b="1"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竞品技术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对比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8590" y="675640"/>
            <a:ext cx="5109210" cy="59118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62123" y="2607840"/>
            <a:ext cx="36118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5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谢谢聆听！</a:t>
            </a:r>
            <a:endParaRPr kumimoji="1" lang="en-US" altLang="zh-CN" sz="5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PLACING_PICTURE_MD4" val="0"/>
  <p:tag name="KSO_WM_DIAGRAM_GROUP_CODE" val="l1-1"/>
  <p:tag name="KSO_WM_UNIT_TYPE" val="i"/>
  <p:tag name="KSO_WM_UNIT_INDEX" val="2"/>
  <p:tag name="KSO_WM_UNIT_ID" val="diagram20198924_3*i*2"/>
  <p:tag name="KSO_WM_TEMPLATE_CATEGORY" val="diagram"/>
  <p:tag name="KSO_WM_TEMPLATE_INDEX" val="20198924"/>
  <p:tag name="KSO_WM_UNIT_LAYERLEVEL" val="1"/>
  <p:tag name="KSO_WM_TAG_VERSION" val="1.0"/>
  <p:tag name="KSO_WM_BEAUTIFY_FLAG" val="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PLACING_PICTURE_MD4" val="0"/>
  <p:tag name="KSO_WM_DIAGRAM_GROUP_CODE" val="l1-1"/>
  <p:tag name="KSO_WM_UNIT_TYPE" val="i"/>
  <p:tag name="KSO_WM_UNIT_INDEX" val="3"/>
  <p:tag name="KSO_WM_UNIT_ID" val="diagram20198924_3*i*3"/>
  <p:tag name="KSO_WM_TEMPLATE_CATEGORY" val="diagram"/>
  <p:tag name="KSO_WM_TEMPLATE_INDEX" val="20198924"/>
  <p:tag name="KSO_WM_UNIT_LAYERLEVEL" val="1"/>
  <p:tag name="KSO_WM_TAG_VERSION" val="1.0"/>
  <p:tag name="KSO_WM_BEAUTIFY_FLAG" val="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PLACING_PICTURE_MD4" val="0"/>
  <p:tag name="KSO_WM_DIAGRAM_GROUP_CODE" val="l1-1"/>
  <p:tag name="KSO_WM_UNIT_TYPE" val="i"/>
  <p:tag name="KSO_WM_UNIT_INDEX" val="4"/>
  <p:tag name="KSO_WM_UNIT_ID" val="diagram20198924_3*i*4"/>
  <p:tag name="KSO_WM_TEMPLATE_CATEGORY" val="diagram"/>
  <p:tag name="KSO_WM_TEMPLATE_INDEX" val="20198924"/>
  <p:tag name="KSO_WM_UNIT_LAYERLEVEL" val="1"/>
  <p:tag name="KSO_WM_TAG_VERSION" val="1.0"/>
  <p:tag name="KSO_WM_BEAUTIFY_FLAG" val=""/>
  <p:tag name="KSO_WM_UNIT_LINE_FORE_SCHEMECOLOR_INDEX_BRIGHTNESS" val="-0.15"/>
  <p:tag name="KSO_WM_UNIT_LINE_FORE_SCHEMECOLOR_INDEX" val="14"/>
  <p:tag name="KSO_WM_UNIT_LINE_FILL_TYPE" val="2"/>
  <p:tag name="KSO_WM_UNIT_USESOURCEFORMAT_APPLY" val="1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UNIT_TABLE_BEAUTIFY" val="smartTable{9e3a6ae6-62ae-42d3-b9b3-97aabcb01ebf}"/>
  <p:tag name="TABLE_ENDDRAG_ORIGIN_RECT" val="775*90"/>
  <p:tag name="TABLE_ENDDRAG_RECT" val="64*168*775*90"/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PP_MARK_KEY" val="ef99db64-4a11-4b06-9e5b-4c2c6622358c"/>
  <p:tag name="COMMONDATA" val="eyJoZGlkIjoiZGRmYjE0NTRhOTA1ZTE3N2NjZWI5MTZhOTBiNTIzM2EifQ=="/>
  <p:tag name="commondata" val="eyJoZGlkIjoiNzZlOTVmNTMyODQ1MTRkMzBhMzE2ZGMwMmRiZDJiNz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0" cap="sq" cmpd="thinThick" algn="ctr">
          <a:solidFill>
            <a:srgbClr val="C2C1FF"/>
          </a:solidFill>
          <a:prstDash val="solid"/>
          <a:miter lim="800000"/>
          <a:headEnd type="none" w="lg" len="lg"/>
          <a:tailEnd type="triangle" w="sm" len="sm"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等线" panose="02010600030101010101" charset="-122"/>
            <a:ea typeface="等线" panose="02010600030101010101" charset="-122"/>
            <a:cs typeface="+mn-c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3715</Words>
  <Application>WPS 演示</Application>
  <PresentationFormat>宽屏</PresentationFormat>
  <Paragraphs>269</Paragraphs>
  <Slides>19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等线</vt:lpstr>
      <vt:lpstr>黑体</vt:lpstr>
      <vt:lpstr>微软雅黑</vt:lpstr>
      <vt:lpstr>Times New Roman</vt:lpstr>
      <vt:lpstr>Calibri</vt:lpstr>
      <vt:lpstr>华文中宋</vt:lpstr>
      <vt:lpstr>Wingdings</vt:lpstr>
      <vt:lpstr>Calibri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詹力</cp:lastModifiedBy>
  <cp:revision>1720</cp:revision>
  <dcterms:created xsi:type="dcterms:W3CDTF">2020-11-19T15:03:00Z</dcterms:created>
  <dcterms:modified xsi:type="dcterms:W3CDTF">2023-12-10T13:13:04Z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6F4249A595C542DCA5725007EF8658AC_13</vt:lpwstr>
  </property>
</Properties>
</file>